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896" r:id="rId2"/>
  </p:sldMasterIdLst>
  <p:notesMasterIdLst>
    <p:notesMasterId r:id="rId23"/>
  </p:notesMasterIdLst>
  <p:handoutMasterIdLst>
    <p:handoutMasterId r:id="rId24"/>
  </p:handoutMasterIdLst>
  <p:sldIdLst>
    <p:sldId id="336" r:id="rId3"/>
    <p:sldId id="598" r:id="rId4"/>
    <p:sldId id="446" r:id="rId5"/>
    <p:sldId id="599" r:id="rId6"/>
    <p:sldId id="564" r:id="rId7"/>
    <p:sldId id="600" r:id="rId8"/>
    <p:sldId id="602" r:id="rId9"/>
    <p:sldId id="603" r:id="rId10"/>
    <p:sldId id="616" r:id="rId11"/>
    <p:sldId id="617" r:id="rId12"/>
    <p:sldId id="618" r:id="rId13"/>
    <p:sldId id="619" r:id="rId14"/>
    <p:sldId id="620" r:id="rId15"/>
    <p:sldId id="621" r:id="rId16"/>
    <p:sldId id="610" r:id="rId17"/>
    <p:sldId id="622" r:id="rId18"/>
    <p:sldId id="623" r:id="rId19"/>
    <p:sldId id="624" r:id="rId20"/>
    <p:sldId id="625" r:id="rId21"/>
    <p:sldId id="614" r:id="rId22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80">
          <p15:clr>
            <a:srgbClr val="A4A3A4"/>
          </p15:clr>
        </p15:guide>
        <p15:guide id="2" pos="27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74747"/>
    <a:srgbClr val="808000"/>
    <a:srgbClr val="3333CC"/>
    <a:srgbClr val="66FF99"/>
    <a:srgbClr val="FF0000"/>
    <a:srgbClr val="008000"/>
    <a:srgbClr val="336699"/>
    <a:srgbClr val="66FFCC"/>
    <a:srgbClr val="00CC0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404" autoAdjust="0"/>
    <p:restoredTop sz="94684" autoAdjust="0"/>
  </p:normalViewPr>
  <p:slideViewPr>
    <p:cSldViewPr snapToGrid="0">
      <p:cViewPr varScale="1">
        <p:scale>
          <a:sx n="118" d="100"/>
          <a:sy n="118" d="100"/>
        </p:scale>
        <p:origin x="-1584" y="-108"/>
      </p:cViewPr>
      <p:guideLst>
        <p:guide orient="horz" pos="2280"/>
        <p:guide pos="27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7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4" tIns="0" rIns="19254" bIns="0" numCol="1" anchor="t" anchorCtr="0" compatLnSpc="1">
            <a:prstTxWarp prst="textNoShape">
              <a:avLst/>
            </a:prstTxWarp>
          </a:bodyPr>
          <a:lstStyle>
            <a:lvl1pPr defTabSz="924404">
              <a:defRPr sz="1100" b="0" i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396" y="1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4" tIns="0" rIns="19254" bIns="0" numCol="1" anchor="t" anchorCtr="0" compatLnSpc="1">
            <a:prstTxWarp prst="textNoShape">
              <a:avLst/>
            </a:prstTxWarp>
          </a:bodyPr>
          <a:lstStyle>
            <a:lvl1pPr algn="r" defTabSz="924404">
              <a:defRPr sz="1100" b="0" i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195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4" tIns="0" rIns="19254" bIns="0" numCol="1" anchor="b" anchorCtr="0" compatLnSpc="1">
            <a:prstTxWarp prst="textNoShape">
              <a:avLst/>
            </a:prstTxWarp>
          </a:bodyPr>
          <a:lstStyle>
            <a:lvl1pPr defTabSz="924404">
              <a:defRPr sz="1100" b="0" i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396" y="8832195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4" tIns="0" rIns="19254" bIns="0" numCol="1" anchor="b" anchorCtr="0" compatLnSpc="1">
            <a:prstTxWarp prst="textNoShape">
              <a:avLst/>
            </a:prstTxWarp>
          </a:bodyPr>
          <a:lstStyle>
            <a:lvl1pPr algn="r" defTabSz="924404">
              <a:defRPr sz="1100" b="0" i="1"/>
            </a:lvl1pPr>
          </a:lstStyle>
          <a:p>
            <a:pPr>
              <a:defRPr/>
            </a:pPr>
            <a:fld id="{C73C4303-2D60-4DE8-8971-56F303A9CAC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99625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4" tIns="0" rIns="19254" bIns="0" numCol="1" anchor="t" anchorCtr="0" compatLnSpc="1">
            <a:prstTxWarp prst="textNoShape">
              <a:avLst/>
            </a:prstTxWarp>
          </a:bodyPr>
          <a:lstStyle>
            <a:lvl1pPr defTabSz="924404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396" y="1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4" tIns="0" rIns="19254" bIns="0" numCol="1" anchor="t" anchorCtr="0" compatLnSpc="1">
            <a:prstTxWarp prst="textNoShape">
              <a:avLst/>
            </a:prstTxWarp>
          </a:bodyPr>
          <a:lstStyle>
            <a:lvl1pPr algn="r" defTabSz="924404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195"/>
            <a:ext cx="298241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4" tIns="0" rIns="19254" bIns="0" numCol="1" anchor="b" anchorCtr="0" compatLnSpc="1">
            <a:prstTxWarp prst="textNoShape">
              <a:avLst/>
            </a:prstTxWarp>
          </a:bodyPr>
          <a:lstStyle>
            <a:lvl1pPr defTabSz="924404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396" y="8832195"/>
            <a:ext cx="2982417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4" tIns="0" rIns="19254" bIns="0" numCol="1" anchor="b" anchorCtr="0" compatLnSpc="1">
            <a:prstTxWarp prst="textNoShape">
              <a:avLst/>
            </a:prstTxWarp>
          </a:bodyPr>
          <a:lstStyle>
            <a:lvl1pPr algn="r" defTabSz="924404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6650710-2B61-4F23-9ECD-28F1DFC6FA5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6978" y="4414560"/>
            <a:ext cx="5047858" cy="4182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59" tIns="46531" rIns="93059" bIns="465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36871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0775" y="698500"/>
            <a:ext cx="4640263" cy="34813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092167" y="8853714"/>
            <a:ext cx="695985" cy="256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8246" tIns="44925" rIns="88246" bIns="44925">
            <a:spAutoFit/>
          </a:bodyPr>
          <a:lstStyle/>
          <a:p>
            <a:pPr algn="ctr" defTabSz="877349">
              <a:lnSpc>
                <a:spcPct val="90000"/>
              </a:lnSpc>
              <a:defRPr/>
            </a:pPr>
            <a:r>
              <a:rPr lang="en-US" altLang="zh-CN" sz="1200" b="0" dirty="0">
                <a:solidFill>
                  <a:schemeClr val="tx1"/>
                </a:solidFill>
              </a:rPr>
              <a:t>Page </a:t>
            </a:r>
            <a:fld id="{5B5FB086-C417-4A07-9659-3FEE2435AFC9}" type="slidenum">
              <a:rPr lang="en-US" altLang="zh-CN" sz="1200" b="0">
                <a:solidFill>
                  <a:schemeClr val="tx1"/>
                </a:solidFill>
              </a:rPr>
              <a:pPr algn="ctr" defTabSz="877349">
                <a:lnSpc>
                  <a:spcPct val="90000"/>
                </a:lnSpc>
                <a:defRPr/>
              </a:pPr>
              <a:t>‹#›</a:t>
            </a:fld>
            <a:endParaRPr lang="en-US" altLang="zh-CN" sz="1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8208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10483" indent="-273263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09305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30271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4pPr>
            <a:lvl5pPr marL="1967492" indent="-218610" defTabSz="923021">
              <a:defRPr sz="19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40471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841932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27915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716373" indent="-218610" defTabSz="92302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CC93B7E2-D4CC-417C-859E-B974E0EA8C46}" type="slidenum">
              <a:rPr lang="zh-CN" altLang="en-US" sz="1100" b="0">
                <a:solidFill>
                  <a:schemeClr val="tx1"/>
                </a:solidFill>
              </a:rPr>
              <a:pPr/>
              <a:t>1</a:t>
            </a:fld>
            <a:endParaRPr lang="en-US" altLang="zh-CN" sz="11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may take awhile. EPC is a little confusing at</a:t>
            </a:r>
            <a:r>
              <a:rPr lang="en-US" baseline="0" dirty="0" smtClean="0"/>
              <a:t> first.</a:t>
            </a:r>
          </a:p>
          <a:p>
            <a:r>
              <a:rPr lang="en-US" baseline="0" dirty="0" smtClean="0"/>
              <a:t>And don’t let them worry about CPC too long … if they don’t realize right away that it’s infeasible this turns into a “trick” question.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9F24B5-91E7-4C92-93FC-7BD65A23A04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29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6EA4D-0E76-4E4D-9A84-EB72233B414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933410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DEB63-8356-48E9-ABB7-FCA2575C870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07579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9738" y="96838"/>
            <a:ext cx="2216150" cy="6438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8113" y="96838"/>
            <a:ext cx="6499225" cy="6438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9AA5E-3E87-4BAA-B225-5C240C0AA17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993636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6838"/>
            <a:ext cx="8846457" cy="7715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38113" y="969963"/>
            <a:ext cx="8867775" cy="556577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91448" y="6531429"/>
            <a:ext cx="1852551" cy="326571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13520" y="6567488"/>
            <a:ext cx="2895600" cy="260350"/>
          </a:xfrm>
        </p:spPr>
        <p:txBody>
          <a:bodyPr/>
          <a:lstStyle>
            <a:lvl1pPr>
              <a:defRPr>
                <a:latin typeface="+mj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50" y="6531429"/>
            <a:ext cx="1807338" cy="307521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CAA6E0A-E62C-4D7D-86BE-D47A1DC0334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605070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FFFFFF"/>
                </a:solidFill>
              </a:rPr>
              <a:t>©  Jeff Offutt</a:t>
            </a:r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6EA4D-0E76-4E4D-9A84-EB72233B4147}" type="slidenum">
              <a:rPr lang="zh-CN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666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" y="96838"/>
            <a:ext cx="9137649" cy="7715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FFFFFF"/>
                </a:solidFill>
              </a:rPr>
              <a:t>©  Jeff Offutt</a:t>
            </a:r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BDD6F-8B6C-4A1D-8FFB-4712A03F9B8F}" type="slidenum">
              <a:rPr lang="zh-CN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6806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FFFFFF"/>
                </a:solidFill>
              </a:rPr>
              <a:t>©  Jeff Offutt</a:t>
            </a:r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EA4E2-F0DD-4E21-9DBE-4EE10C2D4522}" type="slidenum">
              <a:rPr lang="zh-CN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34827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113" y="969963"/>
            <a:ext cx="4357687" cy="5565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69963"/>
            <a:ext cx="4357688" cy="5565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FFFFFF"/>
                </a:solidFill>
              </a:rPr>
              <a:t>©  Jeff Offutt</a:t>
            </a:r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A7462-23A5-4B77-BB2C-91B0819ECF4E}" type="slidenum">
              <a:rPr lang="zh-CN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1526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FFFFFF"/>
                </a:solidFill>
              </a:rPr>
              <a:t>©  Jeff Offutt</a:t>
            </a:r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566CD-A1CE-4836-AE84-C9150FC2E6CB}" type="slidenum">
              <a:rPr lang="zh-CN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1259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FFFFFF"/>
                </a:solidFill>
              </a:rPr>
              <a:t>©  Jeff Offutt</a:t>
            </a:r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FCC65-23EF-490F-9129-2235C86F1209}" type="slidenum">
              <a:rPr lang="zh-CN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27268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>
              <a:solidFill>
                <a:srgbClr val="FFFFFF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FFFFFF"/>
                </a:solidFill>
              </a:rPr>
              <a:t>©  Jeff Offutt</a:t>
            </a:r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A7B9B-4FD3-4D50-81BC-079C3B5DA423}" type="slidenum">
              <a:rPr lang="zh-CN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10404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" y="96838"/>
            <a:ext cx="9112481" cy="7715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©  Jeff Offutt</a:t>
            </a:r>
            <a:endParaRPr lang="en-US" altLang="zh-CN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BDD6F-8B6C-4A1D-8FFB-4712A03F9B8F}" type="slidenum">
              <a:rPr lang="zh-CN" altLang="en-US" smtClean="0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702167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FFFFFF"/>
                </a:solidFill>
              </a:rPr>
              <a:t>©  Jeff Offutt</a:t>
            </a:r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FDF75-D710-4B0A-BCC6-5E70495E7ED7}" type="slidenum">
              <a:rPr lang="zh-CN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13705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FFFFFF"/>
                </a:solidFill>
              </a:rPr>
              <a:t>©  Jeff Offutt</a:t>
            </a:r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9E2CB-65D6-40D9-A81B-2C14AC38A298}" type="slidenum">
              <a:rPr lang="zh-CN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07664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FFFFFF"/>
                </a:solidFill>
              </a:rPr>
              <a:t>©  Jeff Offutt</a:t>
            </a:r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DEB63-8356-48E9-ABB7-FCA2575C8704}" type="slidenum">
              <a:rPr lang="zh-CN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4392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9738" y="96838"/>
            <a:ext cx="2216150" cy="6438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8113" y="96838"/>
            <a:ext cx="6499225" cy="6438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FFFFFF"/>
                </a:solidFill>
              </a:rPr>
              <a:t>©  Jeff Offutt</a:t>
            </a:r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9AA5E-3E87-4BAA-B225-5C240C0AA175}" type="slidenum">
              <a:rPr lang="zh-CN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410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6838"/>
            <a:ext cx="7932821" cy="7715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38113" y="969963"/>
            <a:ext cx="8867775" cy="556577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91448" y="6531429"/>
            <a:ext cx="1852551" cy="326571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zh-CN" alt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13520" y="6567488"/>
            <a:ext cx="2895600" cy="260350"/>
          </a:xfrm>
        </p:spPr>
        <p:txBody>
          <a:bodyPr/>
          <a:lstStyle>
            <a:lvl1pPr>
              <a:defRPr>
                <a:latin typeface="+mj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FFFFFF"/>
                </a:solidFill>
              </a:rPr>
              <a:t>©  Jeff Offutt</a:t>
            </a:r>
            <a:endParaRPr lang="en-US" altLang="zh-CN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50" y="6531429"/>
            <a:ext cx="1807338" cy="307521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CAA6E0A-E62C-4D7D-86BE-D47A1DC03345}" type="slidenum">
              <a:rPr lang="zh-CN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CN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2863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EA4E2-F0DD-4E21-9DBE-4EE10C2D452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3981633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113" y="969963"/>
            <a:ext cx="4357687" cy="5565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69963"/>
            <a:ext cx="4357688" cy="5565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A7462-23A5-4B77-BB2C-91B0819ECF4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747331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566CD-A1CE-4836-AE84-C9150FC2E6C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1294836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FCC65-23EF-490F-9129-2235C86F120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857855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A7B9B-4FD3-4D50-81BC-079C3B5DA42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801028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FDF75-D710-4B0A-BCC6-5E70495E7ED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442059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9E2CB-65D6-40D9-A81B-2C14AC38A29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59840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00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08207" y="6590042"/>
            <a:ext cx="2710625" cy="248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800" b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endParaRPr lang="en-US" altLang="zh-CN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5938" y="6567488"/>
            <a:ext cx="2895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>
              <a:defRPr sz="800" b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50" y="6578167"/>
            <a:ext cx="1807338" cy="260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defRPr sz="800" b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70E26694-1B49-4E46-B97E-D8F9F649B66C}" type="slidenum">
              <a:rPr lang="zh-CN" altLang="en-US" smtClean="0"/>
              <a:pPr>
                <a:defRPr/>
              </a:pPr>
              <a:t>‹#›</a:t>
            </a:fld>
            <a:r>
              <a:rPr lang="zh-CN" altLang="en-US" dirty="0" smtClean="0"/>
              <a:t> 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350" y="109030"/>
            <a:ext cx="911248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-8541" y="786063"/>
            <a:ext cx="9127373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 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 </a:t>
            </a:r>
          </a:p>
          <a:p>
            <a:pPr lvl="4"/>
            <a:r>
              <a:rPr lang="en-US" altLang="zh-CN" dirty="0" smtClean="0"/>
              <a:t>Fifth level 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350" y="6350"/>
            <a:ext cx="9118600" cy="6832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-1" y="729143"/>
            <a:ext cx="9118833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208547" y="6623506"/>
            <a:ext cx="45236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</a:t>
            </a:r>
            <a:r>
              <a:rPr lang="en-US" sz="800" b="0" baseline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20</a:t>
            </a:r>
            <a:endParaRPr lang="en-US" sz="8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48129" y="6372086"/>
            <a:ext cx="20537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Supported by Google’s 3X Capacity Program</a:t>
            </a:r>
            <a:endParaRPr lang="en-US" sz="800" b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</p:sldLayoutIdLst>
  <p:transition spd="med"/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85000"/>
        <a:buChar char="•"/>
        <a:defRPr sz="2800" b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 b="0">
          <a:solidFill>
            <a:schemeClr val="tx1"/>
          </a:solidFill>
          <a:latin typeface="Calibri" panose="020F050202020403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0">
          <a:solidFill>
            <a:schemeClr val="tx1"/>
          </a:solidFill>
          <a:latin typeface="Calibri" panose="020F0502020204030204" pitchFamily="34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0">
          <a:solidFill>
            <a:schemeClr val="tx1"/>
          </a:solidFill>
          <a:latin typeface="Calibri" panose="020F0502020204030204" pitchFamily="34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sz="2000" b="0">
          <a:solidFill>
            <a:schemeClr val="tx1"/>
          </a:solidFill>
          <a:latin typeface="Calibri" panose="020F0502020204030204" pitchFamily="34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00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08207" y="6590042"/>
            <a:ext cx="2710625" cy="248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900" b="0">
                <a:solidFill>
                  <a:schemeClr val="tx1"/>
                </a:solidFill>
                <a:latin typeface="+mn-lt"/>
                <a:ea typeface="SimSun" pitchFamily="2" charset="-122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CN" dirty="0" smtClean="0">
              <a:solidFill>
                <a:srgbClr val="FFFFFF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5938" y="6567488"/>
            <a:ext cx="2895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>
              <a:defRPr sz="900" b="0">
                <a:solidFill>
                  <a:schemeClr val="tx1"/>
                </a:solidFill>
                <a:latin typeface="+mn-lt"/>
                <a:ea typeface="SimSun" pitchFamily="2" charset="-122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altLang="zh-CN" smtClean="0">
                <a:solidFill>
                  <a:srgbClr val="FFFFFF"/>
                </a:solidFill>
              </a:rPr>
              <a:t>©  Jeff Offutt</a:t>
            </a:r>
            <a:endParaRPr lang="en-US" altLang="zh-CN" dirty="0">
              <a:solidFill>
                <a:srgbClr val="FFFFFF"/>
              </a:solidFill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50" y="6578167"/>
            <a:ext cx="1807338" cy="260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1"/>
                </a:solidFill>
                <a:latin typeface="+mj-lt"/>
                <a:ea typeface="SimSun" pitchFamily="2" charset="-122"/>
                <a:cs typeface="Arial" pitchFamily="34" charset="0"/>
              </a:defRPr>
            </a:lvl1pPr>
          </a:lstStyle>
          <a:p>
            <a:pPr>
              <a:defRPr/>
            </a:pPr>
            <a:fld id="{70E26694-1B49-4E46-B97E-D8F9F649B66C}" type="slidenum">
              <a:rPr lang="zh-CN" alt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CN" dirty="0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350" y="96838"/>
            <a:ext cx="911248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-8541" y="786063"/>
            <a:ext cx="9127373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 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 </a:t>
            </a:r>
          </a:p>
          <a:p>
            <a:pPr lvl="4"/>
            <a:r>
              <a:rPr lang="en-US" altLang="zh-CN" dirty="0" smtClean="0"/>
              <a:t>Fifth level 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350" y="6350"/>
            <a:ext cx="9118600" cy="6832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-1" y="729143"/>
            <a:ext cx="9118833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1983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  <p:sldLayoutId id="2147483908" r:id="rId12"/>
  </p:sldLayoutIdLst>
  <p:transition spd="med"/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85000"/>
        <a:buChar char="•"/>
        <a:defRPr sz="2800" b="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 b="0">
          <a:solidFill>
            <a:schemeClr val="tx1"/>
          </a:solidFill>
          <a:latin typeface="Gill Sans MT" panose="020B0502020104020203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0">
          <a:solidFill>
            <a:schemeClr val="tx1"/>
          </a:solidFill>
          <a:latin typeface="Gill Sans MT" panose="020B0502020104020203" pitchFamily="34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0">
          <a:solidFill>
            <a:schemeClr val="tx1"/>
          </a:solidFill>
          <a:latin typeface="Gill Sans MT" panose="020B0502020104020203" pitchFamily="34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sz="2000" b="0">
          <a:solidFill>
            <a:schemeClr val="tx1"/>
          </a:solidFill>
          <a:latin typeface="Gill Sans MT" panose="020B0502020104020203" pitchFamily="34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gmu.edu/~offutt/softwaretes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cs.gmu.edu/~offutt/classes/632/in-class/week3-eval1A.html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cs.gmu.edu/~offutt/classes/632/in-class/week3-mentalModel.html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cs.gmu.edu/~offutt/classes/205/in-class/OOtM-Excise-example.html" TargetMode="Externa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5989" y="715393"/>
            <a:ext cx="8489092" cy="2460293"/>
          </a:xfrm>
        </p:spPr>
        <p:txBody>
          <a:bodyPr/>
          <a:lstStyle/>
          <a:p>
            <a:r>
              <a:rPr lang="en-US" altLang="en-US" sz="4400" dirty="0" smtClean="0"/>
              <a:t>Talk Less, </a:t>
            </a:r>
            <a:r>
              <a:rPr lang="en-US" altLang="en-US" sz="4400" dirty="0"/>
              <a:t>Teach </a:t>
            </a:r>
            <a:r>
              <a:rPr lang="en-US" altLang="en-US" sz="4400" dirty="0" smtClean="0"/>
              <a:t>More</a:t>
            </a:r>
            <a:br>
              <a:rPr lang="en-US" altLang="en-US" sz="4400" dirty="0" smtClean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2800" dirty="0"/>
              <a:t>Tactics for converting from lecture courses </a:t>
            </a:r>
            <a:r>
              <a:rPr lang="en-US" altLang="en-US" sz="2800" dirty="0" smtClean="0"/>
              <a:t>to active </a:t>
            </a:r>
            <a:r>
              <a:rPr lang="en-US" altLang="en-US" sz="2800" dirty="0"/>
              <a:t>courses</a:t>
            </a:r>
            <a:endParaRPr lang="en-US" altLang="zh-CN" sz="2800" dirty="0" smtClean="0">
              <a:ea typeface="宋体" pitchFamily="2" charset="-122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26757" y="3444958"/>
            <a:ext cx="7302843" cy="206127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en-US" sz="3200" dirty="0" smtClean="0"/>
              <a:t>Jeff Offutt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en-US" sz="3200" dirty="0" smtClean="0"/>
              <a:t>Software Engineering / Computer Science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endParaRPr lang="en-US" altLang="en-US" sz="2800" dirty="0" smtClean="0"/>
          </a:p>
          <a:p>
            <a:r>
              <a:rPr lang="en-US" altLang="en-US" b="0" dirty="0" smtClean="0">
                <a:hlinkClick r:id="rId3"/>
              </a:rPr>
              <a:t>http://www.cs.gmu.edu/~offutt/</a:t>
            </a:r>
            <a:endParaRPr lang="en-US" altLang="en-US" b="0" dirty="0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186118" y="6595009"/>
            <a:ext cx="428877" cy="178024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rgbClr val="FAFD0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 from My Class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©  Jeff Offutt</a:t>
            </a: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DFCC65-23EF-490F-9129-2235C86F1209}" type="slidenum">
              <a:rPr lang="zh-CN" altLang="en-US" smtClean="0"/>
              <a:pPr>
                <a:defRPr/>
              </a:pPr>
              <a:t>10</a:t>
            </a:fld>
            <a:endParaRPr lang="en-US" altLang="zh-CN"/>
          </a:p>
        </p:txBody>
      </p:sp>
      <p:sp>
        <p:nvSpPr>
          <p:cNvPr id="5" name="Rounded Rectangle 4"/>
          <p:cNvSpPr/>
          <p:nvPr/>
        </p:nvSpPr>
        <p:spPr bwMode="auto">
          <a:xfrm>
            <a:off x="233464" y="1609926"/>
            <a:ext cx="8686800" cy="3844106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SWE 632—User Interface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Design and Development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baseline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Homework Review Exercise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Assignment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was to evaluate the usability of an automated checkout system (out of class)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r>
              <a:rPr lang="en-US" sz="2800" b="0" dirty="0">
                <a:solidFill>
                  <a:schemeClr val="tx1"/>
                </a:solidFill>
                <a:latin typeface="Calibri" panose="020F0502020204030204" pitchFamily="34" charset="0"/>
                <a:hlinkClick r:id="rId2"/>
              </a:rPr>
              <a:t>http://cs.gmu.edu/~</a:t>
            </a:r>
            <a:r>
              <a:rPr lang="en-US" sz="2800" b="0" dirty="0" smtClean="0">
                <a:solidFill>
                  <a:schemeClr val="tx1"/>
                </a:solidFill>
                <a:latin typeface="Calibri" panose="020F0502020204030204" pitchFamily="34" charset="0"/>
                <a:hlinkClick r:id="rId2"/>
              </a:rPr>
              <a:t>offutt/classes/632/in-class/week3-eval1A.html</a:t>
            </a:r>
            <a:endParaRPr kumimoji="0" lang="en-US" sz="2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439139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Active 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Discussion</a:t>
            </a:r>
          </a:p>
          <a:p>
            <a:pPr lvl="1"/>
            <a:r>
              <a:rPr lang="en-US" dirty="0"/>
              <a:t>Sometimes cognitive dissonance is best broken by peers</a:t>
            </a:r>
          </a:p>
          <a:p>
            <a:r>
              <a:rPr lang="en-US" dirty="0">
                <a:solidFill>
                  <a:schemeClr val="tx2"/>
                </a:solidFill>
              </a:rPr>
              <a:t>Writing</a:t>
            </a:r>
          </a:p>
          <a:p>
            <a:pPr lvl="1"/>
            <a:r>
              <a:rPr lang="en-US" dirty="0"/>
              <a:t>Fiction, non-fiction, understanding</a:t>
            </a:r>
          </a:p>
          <a:p>
            <a:r>
              <a:rPr lang="en-US" dirty="0">
                <a:solidFill>
                  <a:schemeClr val="tx2"/>
                </a:solidFill>
              </a:rPr>
              <a:t>Examples</a:t>
            </a:r>
          </a:p>
          <a:p>
            <a:pPr lvl="1"/>
            <a:r>
              <a:rPr lang="en-US" dirty="0"/>
              <a:t>Find or create examples to illustrate a concept</a:t>
            </a:r>
          </a:p>
          <a:p>
            <a:pPr lvl="1"/>
            <a:r>
              <a:rPr lang="en-US" dirty="0"/>
              <a:t>Analyze an example with respect to a concept</a:t>
            </a:r>
          </a:p>
          <a:p>
            <a:r>
              <a:rPr lang="en-US" dirty="0">
                <a:solidFill>
                  <a:schemeClr val="tx2"/>
                </a:solidFill>
              </a:rPr>
              <a:t>Problem-solving</a:t>
            </a:r>
          </a:p>
          <a:p>
            <a:pPr lvl="1"/>
            <a:r>
              <a:rPr lang="en-US" dirty="0"/>
              <a:t>Size of the problem ?</a:t>
            </a:r>
          </a:p>
          <a:p>
            <a:pPr lvl="1"/>
            <a:r>
              <a:rPr lang="en-US" dirty="0"/>
              <a:t>Support tools needed (calculator, computers, software, …) ?</a:t>
            </a:r>
          </a:p>
          <a:p>
            <a:pPr lvl="1"/>
            <a:r>
              <a:rPr lang="en-US" dirty="0"/>
              <a:t>Could be integrated with lecture or use a flipped classroom model</a:t>
            </a:r>
          </a:p>
          <a:p>
            <a:r>
              <a:rPr lang="en-US" dirty="0">
                <a:solidFill>
                  <a:schemeClr val="tx2"/>
                </a:solidFill>
              </a:rPr>
              <a:t>Games</a:t>
            </a:r>
            <a:r>
              <a:rPr lang="en-US" dirty="0"/>
              <a:t> or role </a:t>
            </a:r>
            <a:r>
              <a:rPr lang="en-US" dirty="0" smtClean="0"/>
              <a:t>playing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CBDD6F-8B6C-4A1D-8FFB-4712A03F9B8F}" type="slidenum">
              <a:rPr lang="zh-CN" altLang="en-US" smtClean="0"/>
              <a:pPr>
                <a:defRPr/>
              </a:pPr>
              <a:t>11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82862886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 from My Class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DFCC65-23EF-490F-9129-2235C86F1209}" type="slidenum">
              <a:rPr lang="zh-CN" altLang="en-US" smtClean="0"/>
              <a:pPr>
                <a:defRPr/>
              </a:pPr>
              <a:t>12</a:t>
            </a:fld>
            <a:endParaRPr lang="en-US" altLang="zh-CN"/>
          </a:p>
        </p:txBody>
      </p:sp>
      <p:sp>
        <p:nvSpPr>
          <p:cNvPr id="5" name="Rounded Rectangle 4"/>
          <p:cNvSpPr/>
          <p:nvPr/>
        </p:nvSpPr>
        <p:spPr bwMode="auto">
          <a:xfrm>
            <a:off x="233464" y="1609920"/>
            <a:ext cx="8686800" cy="3868388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SWE 632—User Interface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Design and Development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baseline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Examples Exercise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Mental model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: A user’s expectation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for how something should work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r>
              <a:rPr lang="en-US" sz="2800" b="0" dirty="0">
                <a:solidFill>
                  <a:schemeClr val="tx1"/>
                </a:solidFill>
                <a:latin typeface="Calibri" panose="020F0502020204030204" pitchFamily="34" charset="0"/>
                <a:hlinkClick r:id="rId2"/>
              </a:rPr>
              <a:t>http://cs.gmu.edu/~</a:t>
            </a:r>
            <a:r>
              <a:rPr lang="en-US" sz="2800" b="0" dirty="0" smtClean="0">
                <a:solidFill>
                  <a:schemeClr val="tx1"/>
                </a:solidFill>
                <a:latin typeface="Calibri" panose="020F0502020204030204" pitchFamily="34" charset="0"/>
                <a:hlinkClick r:id="rId2"/>
              </a:rPr>
              <a:t>offutt/classes/632/in-class/week3-mentalModel.html</a:t>
            </a:r>
            <a:endParaRPr kumimoji="0" lang="en-US" sz="2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267611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Questions—Discussion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Amount of </a:t>
            </a:r>
            <a:r>
              <a:rPr lang="en-US" dirty="0">
                <a:solidFill>
                  <a:schemeClr val="tx2"/>
                </a:solidFill>
              </a:rPr>
              <a:t>time </a:t>
            </a:r>
            <a:r>
              <a:rPr lang="en-US" dirty="0"/>
              <a:t>for exercises ?</a:t>
            </a:r>
          </a:p>
          <a:p>
            <a:r>
              <a:rPr lang="en-US" dirty="0"/>
              <a:t>Group </a:t>
            </a:r>
            <a:r>
              <a:rPr lang="en-US" dirty="0">
                <a:solidFill>
                  <a:schemeClr val="tx2"/>
                </a:solidFill>
              </a:rPr>
              <a:t>size</a:t>
            </a:r>
            <a:r>
              <a:rPr lang="en-US" dirty="0"/>
              <a:t> ?</a:t>
            </a:r>
          </a:p>
          <a:p>
            <a:r>
              <a:rPr lang="en-US" dirty="0">
                <a:solidFill>
                  <a:schemeClr val="tx2"/>
                </a:solidFill>
              </a:rPr>
              <a:t>Makeup </a:t>
            </a:r>
            <a:r>
              <a:rPr lang="en-US" dirty="0"/>
              <a:t>of groups ?</a:t>
            </a:r>
          </a:p>
          <a:p>
            <a:pPr lvl="1"/>
            <a:r>
              <a:rPr lang="en-US" dirty="0"/>
              <a:t>Gender, age, major, cultural background, academic ability ...</a:t>
            </a:r>
          </a:p>
          <a:p>
            <a:r>
              <a:rPr lang="en-US" dirty="0"/>
              <a:t>Assigned or </a:t>
            </a:r>
            <a:r>
              <a:rPr lang="en-US" dirty="0">
                <a:solidFill>
                  <a:schemeClr val="tx2"/>
                </a:solidFill>
              </a:rPr>
              <a:t>self-grouped</a:t>
            </a:r>
            <a:r>
              <a:rPr lang="en-US" dirty="0"/>
              <a:t> ?</a:t>
            </a:r>
          </a:p>
          <a:p>
            <a:r>
              <a:rPr lang="en-US" dirty="0">
                <a:solidFill>
                  <a:schemeClr val="tx2"/>
                </a:solidFill>
              </a:rPr>
              <a:t>Same</a:t>
            </a:r>
            <a:r>
              <a:rPr lang="en-US" dirty="0"/>
              <a:t> groups each meeting ?</a:t>
            </a:r>
          </a:p>
          <a:p>
            <a:r>
              <a:rPr lang="en-US" dirty="0"/>
              <a:t>Drawing out </a:t>
            </a:r>
            <a:r>
              <a:rPr lang="en-US" dirty="0">
                <a:solidFill>
                  <a:schemeClr val="tx2"/>
                </a:solidFill>
              </a:rPr>
              <a:t>introverted</a:t>
            </a:r>
            <a:r>
              <a:rPr lang="en-US" dirty="0"/>
              <a:t> and </a:t>
            </a:r>
            <a:r>
              <a:rPr lang="en-US" dirty="0">
                <a:solidFill>
                  <a:schemeClr val="tx2"/>
                </a:solidFill>
              </a:rPr>
              <a:t>shy</a:t>
            </a:r>
            <a:r>
              <a:rPr lang="en-US" dirty="0"/>
              <a:t> students</a:t>
            </a:r>
          </a:p>
          <a:p>
            <a:r>
              <a:rPr lang="en-US" dirty="0"/>
              <a:t>Ensuring everyone has a </a:t>
            </a:r>
            <a:r>
              <a:rPr lang="en-US" dirty="0">
                <a:solidFill>
                  <a:schemeClr val="tx2"/>
                </a:solidFill>
              </a:rPr>
              <a:t>chance</a:t>
            </a:r>
            <a:r>
              <a:rPr lang="en-US" dirty="0"/>
              <a:t> to speak up</a:t>
            </a:r>
          </a:p>
          <a:p>
            <a:r>
              <a:rPr lang="en-US" dirty="0"/>
              <a:t>Present </a:t>
            </a:r>
            <a:r>
              <a:rPr lang="en-US" dirty="0">
                <a:solidFill>
                  <a:schemeClr val="tx2"/>
                </a:solidFill>
              </a:rPr>
              <a:t>results</a:t>
            </a:r>
            <a:r>
              <a:rPr lang="en-US" dirty="0"/>
              <a:t> to class, submit to prof, or unshared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©  Jeff Offutt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CBDD6F-8B6C-4A1D-8FFB-4712A03F9B8F}" type="slidenum">
              <a:rPr lang="zh-CN" altLang="en-US" smtClean="0"/>
              <a:pPr>
                <a:defRPr/>
              </a:pPr>
              <a:t>13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27809109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 from My Class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©  Jeff Offutt</a:t>
            </a: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DFCC65-23EF-490F-9129-2235C86F1209}" type="slidenum">
              <a:rPr lang="zh-CN" altLang="en-US" smtClean="0"/>
              <a:pPr>
                <a:defRPr/>
              </a:pPr>
              <a:t>14</a:t>
            </a:fld>
            <a:endParaRPr lang="en-US" altLang="zh-CN"/>
          </a:p>
        </p:txBody>
      </p:sp>
      <p:sp>
        <p:nvSpPr>
          <p:cNvPr id="5" name="Rounded Rectangle 4"/>
          <p:cNvSpPr/>
          <p:nvPr/>
        </p:nvSpPr>
        <p:spPr bwMode="auto">
          <a:xfrm>
            <a:off x="233464" y="1614790"/>
            <a:ext cx="8686800" cy="3855425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SWE 637—Software Testing</a:t>
            </a:r>
            <a:endParaRPr kumimoji="0" lang="en-US" sz="2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baseline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Problem-Solving Exercise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b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I changed a slide with an example to a setup for students to try the example themselves</a:t>
            </a:r>
            <a:endParaRPr lang="en-US" sz="2800" b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algn="ctr"/>
            <a:r>
              <a:rPr lang="en-US" sz="2800" b="0" dirty="0">
                <a:solidFill>
                  <a:schemeClr val="tx1"/>
                </a:solidFill>
                <a:latin typeface="Calibri" panose="020F0502020204030204" pitchFamily="34" charset="0"/>
              </a:rPr>
              <a:t>https://cs.gmu.edu/~offutt/softwaretest/edition2/powerpoint/Ch07-1-2-overviewGraphCoverage-active.pptx</a:t>
            </a:r>
            <a:endParaRPr kumimoji="0" lang="en-US" sz="2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489029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100000">
              <a:schemeClr val="bg2">
                <a:lumMod val="75000"/>
              </a:schemeClr>
            </a:gs>
            <a:gs pos="100000">
              <a:srgbClr val="0000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SWE 637—Problem-Solving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 Jeff Offutt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A7B84-9F6B-4375-98C9-19E41DF1CA6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901700" y="5116513"/>
            <a:ext cx="555625" cy="469900"/>
            <a:chOff x="4288" y="3622"/>
            <a:chExt cx="350" cy="296"/>
          </a:xfrm>
        </p:grpSpPr>
        <p:sp>
          <p:nvSpPr>
            <p:cNvPr id="7" name="Oval 15"/>
            <p:cNvSpPr>
              <a:spLocks noChangeArrowheads="1"/>
            </p:cNvSpPr>
            <p:nvPr/>
          </p:nvSpPr>
          <p:spPr bwMode="auto">
            <a:xfrm>
              <a:off x="4288" y="3622"/>
              <a:ext cx="350" cy="296"/>
            </a:xfrm>
            <a:prstGeom prst="ellipse">
              <a:avLst/>
            </a:prstGeom>
            <a:solidFill>
              <a:srgbClr val="0066FF"/>
            </a:soli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8" name="Text Box 16"/>
            <p:cNvSpPr txBox="1">
              <a:spLocks noChangeArrowheads="1"/>
            </p:cNvSpPr>
            <p:nvPr/>
          </p:nvSpPr>
          <p:spPr bwMode="auto">
            <a:xfrm>
              <a:off x="4365" y="3645"/>
              <a:ext cx="197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  <a:latin typeface="+mn-lt"/>
                </a:rPr>
                <a:t>7</a:t>
              </a:r>
              <a:endParaRPr lang="en-US" dirty="0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901700" y="1936750"/>
            <a:ext cx="555625" cy="469900"/>
            <a:chOff x="4288" y="1746"/>
            <a:chExt cx="350" cy="296"/>
          </a:xfrm>
        </p:grpSpPr>
        <p:sp>
          <p:nvSpPr>
            <p:cNvPr id="10" name="Oval 5"/>
            <p:cNvSpPr>
              <a:spLocks noChangeArrowheads="1"/>
            </p:cNvSpPr>
            <p:nvPr/>
          </p:nvSpPr>
          <p:spPr bwMode="auto">
            <a:xfrm>
              <a:off x="4288" y="1746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4364" y="1769"/>
              <a:ext cx="197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dirty="0" smtClean="0">
                  <a:solidFill>
                    <a:schemeClr val="tx1"/>
                  </a:solidFill>
                  <a:latin typeface="+mn-lt"/>
                </a:rPr>
                <a:t>1</a:t>
              </a:r>
              <a:endParaRPr lang="en-US" dirty="0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12" name="Group 8"/>
          <p:cNvGrpSpPr>
            <a:grpSpLocks/>
          </p:cNvGrpSpPr>
          <p:nvPr/>
        </p:nvGrpSpPr>
        <p:grpSpPr bwMode="auto">
          <a:xfrm>
            <a:off x="901700" y="3357563"/>
            <a:ext cx="555625" cy="469900"/>
            <a:chOff x="4738" y="2684"/>
            <a:chExt cx="350" cy="296"/>
          </a:xfrm>
        </p:grpSpPr>
        <p:sp>
          <p:nvSpPr>
            <p:cNvPr id="13" name="Oval 9"/>
            <p:cNvSpPr>
              <a:spLocks noChangeArrowheads="1"/>
            </p:cNvSpPr>
            <p:nvPr/>
          </p:nvSpPr>
          <p:spPr bwMode="auto">
            <a:xfrm>
              <a:off x="4738" y="2684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>
              <a:off x="4815" y="2707"/>
              <a:ext cx="197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  <a:latin typeface="+mn-lt"/>
                </a:rPr>
                <a:t>3</a:t>
              </a:r>
              <a:endParaRPr lang="en-US" dirty="0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15" name="Group 11"/>
          <p:cNvGrpSpPr>
            <a:grpSpLocks/>
          </p:cNvGrpSpPr>
          <p:nvPr/>
        </p:nvGrpSpPr>
        <p:grpSpPr bwMode="auto">
          <a:xfrm>
            <a:off x="271463" y="2646363"/>
            <a:ext cx="555625" cy="469900"/>
            <a:chOff x="3838" y="2684"/>
            <a:chExt cx="350" cy="296"/>
          </a:xfrm>
        </p:grpSpPr>
        <p:sp>
          <p:nvSpPr>
            <p:cNvPr id="16" name="Oval 12"/>
            <p:cNvSpPr>
              <a:spLocks noChangeArrowheads="1"/>
            </p:cNvSpPr>
            <p:nvPr/>
          </p:nvSpPr>
          <p:spPr bwMode="auto">
            <a:xfrm>
              <a:off x="3838" y="2684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7" name="Text Box 13"/>
            <p:cNvSpPr txBox="1">
              <a:spLocks noChangeArrowheads="1"/>
            </p:cNvSpPr>
            <p:nvPr/>
          </p:nvSpPr>
          <p:spPr bwMode="auto">
            <a:xfrm>
              <a:off x="3915" y="2707"/>
              <a:ext cx="197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  <a:latin typeface="+mn-lt"/>
                </a:rPr>
                <a:t>2</a:t>
              </a:r>
              <a:endParaRPr lang="en-US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18" name="Line 17"/>
          <p:cNvSpPr>
            <a:spLocks noChangeShapeType="1"/>
          </p:cNvSpPr>
          <p:nvPr/>
        </p:nvSpPr>
        <p:spPr bwMode="auto">
          <a:xfrm flipH="1">
            <a:off x="723900" y="3806825"/>
            <a:ext cx="336550" cy="3032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H="1">
            <a:off x="1179513" y="1612900"/>
            <a:ext cx="1587" cy="3095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>
              <a:latin typeface="+mn-lt"/>
            </a:endParaRPr>
          </a:p>
        </p:txBody>
      </p: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271463" y="4068763"/>
            <a:ext cx="555625" cy="469900"/>
            <a:chOff x="4288" y="1746"/>
            <a:chExt cx="350" cy="29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4288" y="1746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4364" y="1769"/>
              <a:ext cx="197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dirty="0" smtClean="0">
                  <a:solidFill>
                    <a:schemeClr val="tx1"/>
                  </a:solidFill>
                  <a:latin typeface="+mn-lt"/>
                </a:rPr>
                <a:t>4</a:t>
              </a:r>
              <a:endParaRPr lang="en-US" dirty="0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23" name="Group 26"/>
          <p:cNvGrpSpPr>
            <a:grpSpLocks/>
          </p:cNvGrpSpPr>
          <p:nvPr/>
        </p:nvGrpSpPr>
        <p:grpSpPr bwMode="auto">
          <a:xfrm>
            <a:off x="1487488" y="4068763"/>
            <a:ext cx="555625" cy="469900"/>
            <a:chOff x="3838" y="2684"/>
            <a:chExt cx="350" cy="296"/>
          </a:xfrm>
        </p:grpSpPr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3838" y="2684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5" name="Text Box 28"/>
            <p:cNvSpPr txBox="1">
              <a:spLocks noChangeArrowheads="1"/>
            </p:cNvSpPr>
            <p:nvPr/>
          </p:nvSpPr>
          <p:spPr bwMode="auto">
            <a:xfrm>
              <a:off x="3915" y="2707"/>
              <a:ext cx="197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  <a:latin typeface="+mn-lt"/>
                </a:rPr>
                <a:t>5</a:t>
              </a:r>
              <a:endParaRPr lang="en-US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26" name="Line 30"/>
          <p:cNvSpPr>
            <a:spLocks noChangeShapeType="1"/>
          </p:cNvSpPr>
          <p:nvPr/>
        </p:nvSpPr>
        <p:spPr bwMode="auto">
          <a:xfrm>
            <a:off x="1306513" y="3810000"/>
            <a:ext cx="28575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27" name="Line 31"/>
          <p:cNvSpPr>
            <a:spLocks noChangeShapeType="1"/>
          </p:cNvSpPr>
          <p:nvPr/>
        </p:nvSpPr>
        <p:spPr bwMode="auto">
          <a:xfrm flipH="1">
            <a:off x="1295400" y="4508500"/>
            <a:ext cx="309563" cy="6238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28" name="Line 32"/>
          <p:cNvSpPr>
            <a:spLocks noChangeShapeType="1"/>
          </p:cNvSpPr>
          <p:nvPr/>
        </p:nvSpPr>
        <p:spPr bwMode="auto">
          <a:xfrm>
            <a:off x="723900" y="3090863"/>
            <a:ext cx="317500" cy="284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29" name="Line 33"/>
          <p:cNvSpPr>
            <a:spLocks noChangeShapeType="1"/>
          </p:cNvSpPr>
          <p:nvPr/>
        </p:nvSpPr>
        <p:spPr bwMode="auto">
          <a:xfrm flipH="1">
            <a:off x="733425" y="2374900"/>
            <a:ext cx="303213" cy="314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30" name="Line 34"/>
          <p:cNvSpPr>
            <a:spLocks noChangeShapeType="1"/>
          </p:cNvSpPr>
          <p:nvPr/>
        </p:nvSpPr>
        <p:spPr bwMode="auto">
          <a:xfrm>
            <a:off x="733425" y="4503738"/>
            <a:ext cx="350838" cy="6191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31" name="Line 37"/>
          <p:cNvSpPr>
            <a:spLocks noChangeShapeType="1"/>
          </p:cNvSpPr>
          <p:nvPr/>
        </p:nvSpPr>
        <p:spPr bwMode="auto">
          <a:xfrm flipH="1">
            <a:off x="1176338" y="2414588"/>
            <a:ext cx="4762" cy="939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32" name="Line 40"/>
          <p:cNvSpPr>
            <a:spLocks noChangeShapeType="1"/>
          </p:cNvSpPr>
          <p:nvPr/>
        </p:nvSpPr>
        <p:spPr bwMode="auto">
          <a:xfrm flipH="1" flipV="1">
            <a:off x="1912938" y="4522788"/>
            <a:ext cx="166687" cy="35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>
              <a:latin typeface="+mn-lt"/>
            </a:endParaRPr>
          </a:p>
        </p:txBody>
      </p:sp>
      <p:grpSp>
        <p:nvGrpSpPr>
          <p:cNvPr id="33" name="Group 46"/>
          <p:cNvGrpSpPr>
            <a:grpSpLocks/>
          </p:cNvGrpSpPr>
          <p:nvPr/>
        </p:nvGrpSpPr>
        <p:grpSpPr bwMode="auto">
          <a:xfrm>
            <a:off x="1711325" y="4868863"/>
            <a:ext cx="555625" cy="469900"/>
            <a:chOff x="3838" y="2684"/>
            <a:chExt cx="350" cy="296"/>
          </a:xfrm>
        </p:grpSpPr>
        <p:sp>
          <p:nvSpPr>
            <p:cNvPr id="34" name="Oval 47"/>
            <p:cNvSpPr>
              <a:spLocks noChangeArrowheads="1"/>
            </p:cNvSpPr>
            <p:nvPr/>
          </p:nvSpPr>
          <p:spPr bwMode="auto">
            <a:xfrm>
              <a:off x="3838" y="2684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35" name="Text Box 48"/>
            <p:cNvSpPr txBox="1">
              <a:spLocks noChangeArrowheads="1"/>
            </p:cNvSpPr>
            <p:nvPr/>
          </p:nvSpPr>
          <p:spPr bwMode="auto">
            <a:xfrm>
              <a:off x="3915" y="2707"/>
              <a:ext cx="197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  <a:latin typeface="+mn-lt"/>
                </a:rPr>
                <a:t>6</a:t>
              </a:r>
              <a:endParaRPr lang="en-US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36" name="Line 49"/>
          <p:cNvSpPr>
            <a:spLocks noChangeShapeType="1"/>
          </p:cNvSpPr>
          <p:nvPr/>
        </p:nvSpPr>
        <p:spPr bwMode="auto">
          <a:xfrm flipH="1" flipV="1">
            <a:off x="1719263" y="4557713"/>
            <a:ext cx="166687" cy="3365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2459038" y="942975"/>
            <a:ext cx="6515100" cy="1015663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u="sng" dirty="0">
                <a:solidFill>
                  <a:schemeClr val="tx1"/>
                </a:solidFill>
                <a:latin typeface="Gill Sans MT" pitchFamily="34" charset="0"/>
              </a:rPr>
              <a:t>Node Coverage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TR = </a:t>
            </a:r>
            <a:endParaRPr lang="en-US" dirty="0" smtClean="0">
              <a:solidFill>
                <a:schemeClr val="tx1"/>
              </a:solidFill>
              <a:latin typeface="Gill Sans MT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Test 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Paths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: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38" name="Text Box 42"/>
          <p:cNvSpPr txBox="1">
            <a:spLocks noChangeArrowheads="1"/>
          </p:cNvSpPr>
          <p:nvPr/>
        </p:nvSpPr>
        <p:spPr bwMode="auto">
          <a:xfrm>
            <a:off x="2459038" y="2111375"/>
            <a:ext cx="6545262" cy="1323439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u="sng" dirty="0">
                <a:solidFill>
                  <a:schemeClr val="tx1"/>
                </a:solidFill>
                <a:latin typeface="Gill Sans MT" pitchFamily="34" charset="0"/>
              </a:rPr>
              <a:t>Edge Coverage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TR = </a:t>
            </a:r>
            <a:endParaRPr lang="en-US" dirty="0" smtClean="0">
              <a:solidFill>
                <a:schemeClr val="tx1"/>
              </a:solidFill>
              <a:latin typeface="Gill Sans MT" pitchFamily="34" charset="0"/>
            </a:endParaRPr>
          </a:p>
          <a:p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Test Paths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: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39" name="Text Box 43"/>
          <p:cNvSpPr txBox="1">
            <a:spLocks noChangeArrowheads="1"/>
          </p:cNvSpPr>
          <p:nvPr/>
        </p:nvSpPr>
        <p:spPr bwMode="auto">
          <a:xfrm>
            <a:off x="2459038" y="3548655"/>
            <a:ext cx="6545262" cy="1631216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u="sng" dirty="0">
                <a:solidFill>
                  <a:schemeClr val="tx1"/>
                </a:solidFill>
                <a:latin typeface="Gill Sans MT" pitchFamily="34" charset="0"/>
              </a:rPr>
              <a:t>Edge-Pair Coverage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TR = </a:t>
            </a:r>
            <a:endParaRPr lang="en-US" dirty="0" smtClean="0">
              <a:solidFill>
                <a:schemeClr val="tx1"/>
              </a:solidFill>
              <a:latin typeface="Gill Sans MT" pitchFamily="34" charset="0"/>
            </a:endParaRPr>
          </a:p>
          <a:p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Test 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Paths: </a:t>
            </a:r>
          </a:p>
          <a:p>
            <a:endParaRPr lang="en-US" dirty="0" smtClean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40" name="Text Box 45"/>
          <p:cNvSpPr txBox="1">
            <a:spLocks noChangeArrowheads="1"/>
          </p:cNvSpPr>
          <p:nvPr/>
        </p:nvSpPr>
        <p:spPr bwMode="auto">
          <a:xfrm>
            <a:off x="2459038" y="5328242"/>
            <a:ext cx="6534150" cy="1015663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u="sng" dirty="0">
                <a:solidFill>
                  <a:schemeClr val="tx1"/>
                </a:solidFill>
                <a:latin typeface="Gill Sans MT" pitchFamily="34" charset="0"/>
              </a:rPr>
              <a:t>Complete Path Coverage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Test Paths: </a:t>
            </a:r>
          </a:p>
          <a:p>
            <a:endParaRPr lang="en-US" dirty="0" smtClean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42" name="Text Box 36"/>
          <p:cNvSpPr txBox="1">
            <a:spLocks noChangeArrowheads="1"/>
          </p:cNvSpPr>
          <p:nvPr/>
        </p:nvSpPr>
        <p:spPr bwMode="auto">
          <a:xfrm>
            <a:off x="2459038" y="942975"/>
            <a:ext cx="6515100" cy="1015663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u="sng" dirty="0">
                <a:solidFill>
                  <a:schemeClr val="tx1"/>
                </a:solidFill>
                <a:latin typeface="Gill Sans MT" pitchFamily="34" charset="0"/>
              </a:rPr>
              <a:t>Node Coverage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TR = {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1, 2, 3, 4, 5, 6, 7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}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Test Paths: [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1, 2, 3, 4, 7 ]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[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1, 2, 3, 5, 6, 5, 7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]</a:t>
            </a:r>
          </a:p>
        </p:txBody>
      </p:sp>
      <p:sp>
        <p:nvSpPr>
          <p:cNvPr id="43" name="Text Box 42"/>
          <p:cNvSpPr txBox="1">
            <a:spLocks noChangeArrowheads="1"/>
          </p:cNvSpPr>
          <p:nvPr/>
        </p:nvSpPr>
        <p:spPr bwMode="auto">
          <a:xfrm>
            <a:off x="2459038" y="2111375"/>
            <a:ext cx="6545262" cy="1323439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u="sng" dirty="0">
                <a:solidFill>
                  <a:schemeClr val="tx1"/>
                </a:solidFill>
                <a:latin typeface="Gill Sans MT" pitchFamily="34" charset="0"/>
              </a:rPr>
              <a:t>Edge Coverage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TR = {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(1,2), (1, 3), (2, 3), (3, 4), (3, 5), (4, 7), (5, 6), (5, 7), (6, 5)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}</a:t>
            </a:r>
          </a:p>
          <a:p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Test Paths: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[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1, 2, 3, 4, 7 ] [1, 3, 5, 6, 5, 7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 ]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44" name="Text Box 43"/>
          <p:cNvSpPr txBox="1">
            <a:spLocks noChangeArrowheads="1"/>
          </p:cNvSpPr>
          <p:nvPr/>
        </p:nvSpPr>
        <p:spPr bwMode="auto">
          <a:xfrm>
            <a:off x="2459038" y="3548655"/>
            <a:ext cx="6545262" cy="1631216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u="sng" dirty="0">
                <a:solidFill>
                  <a:schemeClr val="tx1"/>
                </a:solidFill>
                <a:latin typeface="Gill Sans MT" pitchFamily="34" charset="0"/>
              </a:rPr>
              <a:t>Edge-Pair Coverage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TR =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{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[1,2,3], [1,3,4], [1,3,5], [2,3,4], [2,3,5], [3,4,7],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             [3,5,6], [3,5,7], [5,6,5], [6,5,6], [6,5,7]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}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Test Paths: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[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1, 2, 3, 4, 7 ] [ 1, 2, 3, 5, 7 ] [ 1, 3, 4, 7 ] 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                     [ 1, 3, 5, 6, 5, 6, 5, 7 ]</a:t>
            </a:r>
          </a:p>
        </p:txBody>
      </p:sp>
      <p:sp>
        <p:nvSpPr>
          <p:cNvPr id="45" name="Text Box 45"/>
          <p:cNvSpPr txBox="1">
            <a:spLocks noChangeArrowheads="1"/>
          </p:cNvSpPr>
          <p:nvPr/>
        </p:nvSpPr>
        <p:spPr bwMode="auto">
          <a:xfrm>
            <a:off x="2459038" y="5328242"/>
            <a:ext cx="6534150" cy="1019175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u="sng" dirty="0">
                <a:solidFill>
                  <a:schemeClr val="tx1"/>
                </a:solidFill>
                <a:latin typeface="Gill Sans MT" pitchFamily="34" charset="0"/>
              </a:rPr>
              <a:t>Complete Path Coverage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Test Paths: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[ 1, 2, 3, 4, 7 ] [ 1, 2, 3, 5, 7 ] [ 1, 2, 3, 5, 6, 5, 7 ] [ 1, 2, 3, 5, 6, 5, 6, 5, 7 ] [ 1, 2, 3, 5, 6, 5, 6, 5, 6, 5, 7 ]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…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938959" y="1713180"/>
            <a:ext cx="1558926" cy="1323439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Write down the TRs and Test Paths for these criteria</a:t>
            </a:r>
            <a:endParaRPr lang="en-US" b="0" i="1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3832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 autoUpdateAnimBg="0"/>
      <p:bldP spid="38" grpId="0" animBg="1" autoUpdateAnimBg="0"/>
      <p:bldP spid="39" grpId="0" animBg="1" autoUpdateAnimBg="0"/>
      <p:bldP spid="40" grpId="0" animBg="1" autoUpdateAnimBg="0"/>
      <p:bldP spid="42" grpId="0" animBg="1" autoUpdateAnimBg="0"/>
      <p:bldP spid="43" grpId="0" animBg="1" autoUpdateAnimBg="0"/>
      <p:bldP spid="44" grpId="0" animBg="1" autoUpdateAnimBg="0"/>
      <p:bldP spid="45" grpId="0" animBg="1" autoUpdateAnimBg="0"/>
      <p:bldP spid="41" grpId="0" animBg="1"/>
      <p:bldP spid="41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Timing</a:t>
            </a:r>
            <a:r>
              <a:rPr lang="en-US" dirty="0"/>
              <a:t> the class is harder with active exercises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chemeClr val="tx2"/>
                </a:solidFill>
              </a:rPr>
              <a:t>classroom infrastructure </a:t>
            </a:r>
            <a:r>
              <a:rPr lang="en-US" dirty="0"/>
              <a:t>has a major affect</a:t>
            </a:r>
          </a:p>
          <a:p>
            <a:pPr lvl="1"/>
            <a:r>
              <a:rPr lang="en-US" dirty="0"/>
              <a:t>Tables, movable desks, immovable desks, rising rows</a:t>
            </a:r>
          </a:p>
          <a:p>
            <a:r>
              <a:rPr lang="en-US" dirty="0"/>
              <a:t>Encouraging </a:t>
            </a:r>
            <a:r>
              <a:rPr lang="en-US" dirty="0">
                <a:solidFill>
                  <a:schemeClr val="tx2"/>
                </a:solidFill>
              </a:rPr>
              <a:t>collaboration</a:t>
            </a:r>
            <a:r>
              <a:rPr lang="en-US" dirty="0"/>
              <a:t> can be challenging</a:t>
            </a:r>
          </a:p>
          <a:p>
            <a:pPr lvl="1"/>
            <a:r>
              <a:rPr lang="en-US" dirty="0"/>
              <a:t>Many students are not accustomed to collaboration</a:t>
            </a:r>
          </a:p>
          <a:p>
            <a:pPr lvl="1"/>
            <a:r>
              <a:rPr lang="en-US" dirty="0"/>
              <a:t>Some do not play well with others</a:t>
            </a:r>
          </a:p>
          <a:p>
            <a:pPr lvl="1"/>
            <a:r>
              <a:rPr lang="en-US" dirty="0"/>
              <a:t>Some students prefer competition</a:t>
            </a:r>
          </a:p>
          <a:p>
            <a:r>
              <a:rPr lang="en-US" dirty="0"/>
              <a:t>Encouraging </a:t>
            </a:r>
            <a:r>
              <a:rPr lang="en-US" dirty="0">
                <a:solidFill>
                  <a:schemeClr val="tx2"/>
                </a:solidFill>
              </a:rPr>
              <a:t>diversity</a:t>
            </a:r>
            <a:r>
              <a:rPr lang="en-US" dirty="0"/>
              <a:t> of thinking</a:t>
            </a:r>
          </a:p>
          <a:p>
            <a:pPr lvl="1"/>
            <a:r>
              <a:rPr lang="en-US" dirty="0"/>
              <a:t>A start of an argument or an opportunity for growth?</a:t>
            </a:r>
          </a:p>
          <a:p>
            <a:r>
              <a:rPr lang="en-US" dirty="0">
                <a:solidFill>
                  <a:schemeClr val="tx2"/>
                </a:solidFill>
              </a:rPr>
              <a:t>Changing</a:t>
            </a:r>
            <a:r>
              <a:rPr lang="en-US" dirty="0"/>
              <a:t> your habits</a:t>
            </a:r>
          </a:p>
          <a:p>
            <a:pPr lvl="1"/>
            <a:r>
              <a:rPr lang="en-US" dirty="0"/>
              <a:t>Preparation and your experience in the classroom is very different</a:t>
            </a:r>
          </a:p>
          <a:p>
            <a:r>
              <a:rPr lang="en-US" dirty="0"/>
              <a:t>Your i</a:t>
            </a:r>
            <a:r>
              <a:rPr lang="en-US" dirty="0">
                <a:solidFill>
                  <a:schemeClr val="tx2"/>
                </a:solidFill>
              </a:rPr>
              <a:t>nteraction</a:t>
            </a:r>
            <a:r>
              <a:rPr lang="en-US" dirty="0"/>
              <a:t>—deciding when to step </a:t>
            </a:r>
            <a:r>
              <a:rPr lang="en-US" dirty="0" smtClean="0"/>
              <a:t>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CBDD6F-8B6C-4A1D-8FFB-4712A03F9B8F}" type="slidenum">
              <a:rPr lang="zh-CN" altLang="en-US" smtClean="0"/>
              <a:pPr>
                <a:defRPr/>
              </a:pPr>
              <a:t>16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19179732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Classroom Layout Matters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DFCC65-23EF-490F-9129-2235C86F1209}" type="slidenum">
              <a:rPr lang="zh-CN" altLang="en-US" smtClean="0"/>
              <a:pPr>
                <a:defRPr/>
              </a:pPr>
              <a:t>17</a:t>
            </a:fld>
            <a:endParaRPr lang="en-US" altLang="zh-C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68" y="843526"/>
            <a:ext cx="4410250" cy="33076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2343" y="3277274"/>
            <a:ext cx="4476726" cy="3357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012389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 from My Class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DFCC65-23EF-490F-9129-2235C86F1209}" type="slidenum">
              <a:rPr lang="zh-CN" altLang="en-US" smtClean="0"/>
              <a:pPr>
                <a:defRPr/>
              </a:pPr>
              <a:t>18</a:t>
            </a:fld>
            <a:endParaRPr lang="en-US" altLang="zh-CN"/>
          </a:p>
        </p:txBody>
      </p:sp>
      <p:sp>
        <p:nvSpPr>
          <p:cNvPr id="5" name="Rounded Rectangle 4"/>
          <p:cNvSpPr/>
          <p:nvPr/>
        </p:nvSpPr>
        <p:spPr bwMode="auto">
          <a:xfrm>
            <a:off x="233464" y="1585608"/>
            <a:ext cx="8686800" cy="3892699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0" dirty="0">
                <a:solidFill>
                  <a:schemeClr val="tx1"/>
                </a:solidFill>
                <a:latin typeface="Calibri" panose="020F0502020204030204" pitchFamily="34" charset="0"/>
              </a:rPr>
              <a:t>SWE 205—Software Usability Analysis and Design </a:t>
            </a:r>
            <a:endParaRPr kumimoji="0" lang="en-US" sz="2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0" baseline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A Game Exercise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anose="020F0502020204030204" pitchFamily="34" charset="0"/>
              </a:rPr>
              <a:t>Excise task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: Something required as part of a process but that does not directly help us achieve our goal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r>
              <a:rPr lang="en-US" sz="2800" b="0" dirty="0" smtClean="0">
                <a:solidFill>
                  <a:schemeClr val="tx1"/>
                </a:solidFill>
                <a:latin typeface="Calibri" panose="020F0502020204030204" pitchFamily="34" charset="0"/>
                <a:hlinkClick r:id="rId2"/>
              </a:rPr>
              <a:t>http://cs.gmu.edu/~offutt/classes/205/in-class/OOtM-Excise-example.html</a:t>
            </a:r>
            <a:endParaRPr lang="en-US" sz="2800" b="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186884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Discussion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DFCC65-23EF-490F-9129-2235C86F1209}" type="slidenum">
              <a:rPr lang="zh-CN" altLang="en-US" smtClean="0"/>
              <a:pPr>
                <a:defRPr/>
              </a:pPr>
              <a:t>19</a:t>
            </a:fld>
            <a:endParaRPr lang="en-US" altLang="zh-CN"/>
          </a:p>
        </p:txBody>
      </p:sp>
      <p:sp>
        <p:nvSpPr>
          <p:cNvPr id="5" name="Rounded Rectangle 4"/>
          <p:cNvSpPr/>
          <p:nvPr/>
        </p:nvSpPr>
        <p:spPr bwMode="auto">
          <a:xfrm>
            <a:off x="907145" y="1173922"/>
            <a:ext cx="7322456" cy="616856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Can you adapt these ideas to your classes?</a:t>
            </a:r>
            <a:endParaRPr lang="en-US" sz="32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2168664" y="2538368"/>
            <a:ext cx="4796967" cy="601217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Other questions you have?</a:t>
            </a:r>
            <a:endParaRPr lang="en-US" sz="32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472750" y="3887175"/>
            <a:ext cx="6158040" cy="601217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Any other issues not covered?</a:t>
            </a:r>
            <a:endParaRPr lang="en-US" sz="32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1561762" y="5235982"/>
            <a:ext cx="5955739" cy="601217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Want to brainstorm some ideas?</a:t>
            </a:r>
            <a:endParaRPr lang="en-US" sz="32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396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©  Jeff Offutt</a:t>
            </a:r>
            <a:endParaRPr lang="en-US" altLang="zh-C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7A7B9B-4FD3-4D50-81BC-079C3B5DA423}" type="slidenum">
              <a:rPr lang="zh-CN" altLang="en-US" smtClean="0"/>
              <a:pPr>
                <a:defRPr/>
              </a:pPr>
              <a:t>2</a:t>
            </a:fld>
            <a:endParaRPr lang="en-US" altLang="zh-CN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0535"/>
            <a:ext cx="9144000" cy="5156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1807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 pitchFamily="2" charset="-122"/>
              </a:rPr>
              <a:t>Contact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DFCC65-23EF-490F-9129-2235C86F1209}" type="slidenum">
              <a:rPr lang="zh-CN" altLang="en-US" smtClean="0"/>
              <a:pPr>
                <a:defRPr/>
              </a:pPr>
              <a:t>20</a:t>
            </a:fld>
            <a:endParaRPr lang="en-US" altLang="zh-CN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41621" y="2226188"/>
            <a:ext cx="5143500" cy="2062103"/>
          </a:xfrm>
          <a:prstGeom prst="rect">
            <a:avLst/>
          </a:prstGeom>
          <a:solidFill>
            <a:srgbClr val="3333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latin typeface="Gill Sans MT" panose="020B0502020104020203" pitchFamily="34" charset="0"/>
                <a:ea typeface="宋体" charset="-122"/>
              </a:rPr>
              <a:t>Jeff Offutt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zh-CN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latin typeface="Gill Sans MT" panose="020B0502020104020203" pitchFamily="34" charset="0"/>
                <a:ea typeface="宋体" charset="-122"/>
              </a:rPr>
              <a:t>offutt@gmu.edu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zh-CN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latin typeface="Gill Sans MT" panose="020B0502020104020203" pitchFamily="34" charset="0"/>
                <a:ea typeface="宋体" charset="-122"/>
              </a:rPr>
              <a:t>http://cs.gmu.edu/~offutt/</a:t>
            </a:r>
          </a:p>
        </p:txBody>
      </p:sp>
    </p:spTree>
    <p:extLst>
      <p:ext uri="{BB962C8B-B14F-4D97-AF65-F5344CB8AC3E}">
        <p14:creationId xmlns:p14="http://schemas.microsoft.com/office/powerpoint/2010/main" val="18490592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35" y="96838"/>
            <a:ext cx="9014081" cy="771525"/>
          </a:xfrm>
        </p:spPr>
        <p:txBody>
          <a:bodyPr/>
          <a:lstStyle/>
          <a:p>
            <a:r>
              <a:rPr lang="en-US" dirty="0"/>
              <a:t>My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8541" y="786063"/>
            <a:ext cx="9127373" cy="2451407"/>
          </a:xfrm>
        </p:spPr>
        <p:txBody>
          <a:bodyPr/>
          <a:lstStyle/>
          <a:p>
            <a:r>
              <a:rPr lang="en-US" dirty="0"/>
              <a:t>Professor of Software </a:t>
            </a:r>
            <a:r>
              <a:rPr lang="en-US" dirty="0" smtClean="0"/>
              <a:t>Engineering</a:t>
            </a:r>
          </a:p>
          <a:p>
            <a:r>
              <a:rPr lang="en-US" dirty="0" smtClean="0"/>
              <a:t>28 years of teaching college classes</a:t>
            </a:r>
          </a:p>
          <a:p>
            <a:r>
              <a:rPr lang="en-US" dirty="0"/>
              <a:t>Chalk to white board to plastic slides to PPT</a:t>
            </a:r>
          </a:p>
          <a:p>
            <a:r>
              <a:rPr lang="en-US" dirty="0" smtClean="0"/>
              <a:t>I </a:t>
            </a:r>
            <a:r>
              <a:rPr lang="en-US" dirty="0"/>
              <a:t>like to </a:t>
            </a:r>
            <a:r>
              <a:rPr lang="en-US" dirty="0" smtClean="0"/>
              <a:t>lecture</a:t>
            </a:r>
          </a:p>
          <a:p>
            <a:r>
              <a:rPr lang="en-US" dirty="0" smtClean="0"/>
              <a:t>I learned to lecture by learning to give research talks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3</a:t>
            </a:fld>
            <a:endParaRPr lang="en-US" altLang="zh-CN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1396317" y="3788127"/>
            <a:ext cx="6363729" cy="157471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0" dirty="0" smtClean="0">
                <a:latin typeface="Gill Sans MT" panose="020B0502020104020203" pitchFamily="34" charset="0"/>
              </a:rPr>
              <a:t>But giving a research talk is</a:t>
            </a:r>
          </a:p>
          <a:p>
            <a:pPr algn="ctr"/>
            <a:r>
              <a:rPr lang="en-US" sz="3200" b="0" dirty="0" smtClean="0">
                <a:latin typeface="Gill Sans MT" panose="020B0502020104020203" pitchFamily="34" charset="0"/>
              </a:rPr>
              <a:t>NOT THE SAME</a:t>
            </a:r>
          </a:p>
          <a:p>
            <a:pPr algn="ctr"/>
            <a:r>
              <a:rPr lang="en-US" sz="3200" b="0" dirty="0" smtClean="0">
                <a:latin typeface="Gill Sans MT" panose="020B0502020104020203" pitchFamily="34" charset="0"/>
              </a:rPr>
              <a:t>as teaching !!</a:t>
            </a:r>
            <a:endParaRPr lang="en-US" sz="3200" b="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8033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7A7B9B-4FD3-4D50-81BC-079C3B5DA423}" type="slidenum">
              <a:rPr lang="zh-CN" altLang="en-US" smtClean="0"/>
              <a:pPr>
                <a:defRPr/>
              </a:pPr>
              <a:t>4</a:t>
            </a:fld>
            <a:endParaRPr lang="en-US" altLang="zh-CN"/>
          </a:p>
        </p:txBody>
      </p:sp>
      <p:sp>
        <p:nvSpPr>
          <p:cNvPr id="4" name="Rounded Rectangle 3"/>
          <p:cNvSpPr/>
          <p:nvPr/>
        </p:nvSpPr>
        <p:spPr bwMode="auto">
          <a:xfrm>
            <a:off x="1381873" y="1588623"/>
            <a:ext cx="6363729" cy="3650641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3600" b="0" dirty="0" smtClean="0">
              <a:latin typeface="Gill Sans MT" panose="020B0502020104020203" pitchFamily="34" charset="0"/>
            </a:endParaRPr>
          </a:p>
          <a:p>
            <a:pPr algn="ctr"/>
            <a:r>
              <a:rPr lang="en-US" sz="3600" b="0" dirty="0" smtClean="0">
                <a:latin typeface="Gill Sans MT" panose="020B0502020104020203" pitchFamily="34" charset="0"/>
              </a:rPr>
              <a:t>Lectures are not teaching</a:t>
            </a:r>
          </a:p>
          <a:p>
            <a:pPr algn="ctr"/>
            <a:endParaRPr lang="en-US" sz="3600" b="0" dirty="0">
              <a:latin typeface="Gill Sans MT" panose="020B0502020104020203" pitchFamily="34" charset="0"/>
            </a:endParaRPr>
          </a:p>
          <a:p>
            <a:pPr algn="ctr"/>
            <a:r>
              <a:rPr lang="en-US" sz="3600" b="0" dirty="0" smtClean="0">
                <a:latin typeface="Gill Sans MT" panose="020B0502020104020203" pitchFamily="34" charset="0"/>
              </a:rPr>
              <a:t>They are addictive</a:t>
            </a:r>
          </a:p>
          <a:p>
            <a:pPr algn="ctr"/>
            <a:endParaRPr lang="en-US" sz="3600" b="0" dirty="0" smtClean="0">
              <a:latin typeface="Gill Sans MT" panose="020B0502020104020203" pitchFamily="34" charset="0"/>
            </a:endParaRPr>
          </a:p>
          <a:p>
            <a:pPr algn="ctr"/>
            <a:r>
              <a:rPr lang="en-US" sz="3600" b="0" dirty="0" smtClean="0">
                <a:latin typeface="Gill Sans MT" panose="020B0502020104020203" pitchFamily="34" charset="0"/>
              </a:rPr>
              <a:t>And slides become a crutch</a:t>
            </a:r>
          </a:p>
          <a:p>
            <a:pPr algn="ctr"/>
            <a:endParaRPr lang="en-US" sz="3600" b="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2580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Eric Mazur Taught Me Better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E8A8A-8C88-46EB-A4F9-387E7AC2981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1381873" y="1588624"/>
            <a:ext cx="6363729" cy="1821842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Students learn only slightly more from great lecturers than from average lecturers</a:t>
            </a:r>
            <a:endParaRPr lang="en-US" sz="36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1373280" y="4144955"/>
            <a:ext cx="6363729" cy="1329089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Students learn </a:t>
            </a:r>
            <a:r>
              <a:rPr lang="en-US" sz="3600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a lot more </a:t>
            </a:r>
            <a:r>
              <a:rPr lang="en-US" sz="36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from active learning exercises</a:t>
            </a:r>
            <a:endParaRPr lang="en-US" sz="36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4088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Active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student </a:t>
            </a:r>
            <a:r>
              <a:rPr lang="en-US" dirty="0" smtClean="0">
                <a:solidFill>
                  <a:schemeClr val="tx2"/>
                </a:solidFill>
              </a:rPr>
              <a:t>engagement</a:t>
            </a:r>
          </a:p>
          <a:p>
            <a:pPr lvl="1"/>
            <a:r>
              <a:rPr lang="en-US" dirty="0" smtClean="0"/>
              <a:t>Students stay awake—passively listening is hard !</a:t>
            </a:r>
          </a:p>
          <a:p>
            <a:r>
              <a:rPr lang="en-US" dirty="0" smtClean="0"/>
              <a:t>Increased </a:t>
            </a:r>
            <a:r>
              <a:rPr lang="en-US" dirty="0" smtClean="0">
                <a:solidFill>
                  <a:schemeClr val="tx2"/>
                </a:solidFill>
              </a:rPr>
              <a:t>collaboration</a:t>
            </a:r>
          </a:p>
          <a:p>
            <a:pPr lvl="1"/>
            <a:r>
              <a:rPr lang="en-US" dirty="0" smtClean="0"/>
              <a:t>An important and useful skill post-college</a:t>
            </a:r>
          </a:p>
          <a:p>
            <a:pPr lvl="1"/>
            <a:r>
              <a:rPr lang="en-US" dirty="0" smtClean="0"/>
              <a:t>Many students enjoy learning together</a:t>
            </a:r>
          </a:p>
          <a:p>
            <a:r>
              <a:rPr lang="en-US" dirty="0" smtClean="0"/>
              <a:t>Increased </a:t>
            </a:r>
            <a:r>
              <a:rPr lang="en-US" dirty="0" smtClean="0">
                <a:solidFill>
                  <a:schemeClr val="tx2"/>
                </a:solidFill>
              </a:rPr>
              <a:t>peer-learning</a:t>
            </a:r>
          </a:p>
          <a:p>
            <a:pPr lvl="1"/>
            <a:r>
              <a:rPr lang="en-US" dirty="0" smtClean="0"/>
              <a:t>Students can learn a lot from each other</a:t>
            </a:r>
          </a:p>
          <a:p>
            <a:pPr lvl="1"/>
            <a:r>
              <a:rPr lang="en-US" dirty="0" smtClean="0"/>
              <a:t>They can help each other work through difficult concepts and can often understand their difficulties better than professors do</a:t>
            </a:r>
          </a:p>
          <a:p>
            <a:r>
              <a:rPr lang="en-US" dirty="0" smtClean="0"/>
              <a:t>Increased </a:t>
            </a:r>
            <a:r>
              <a:rPr lang="en-US" dirty="0" smtClean="0">
                <a:solidFill>
                  <a:schemeClr val="tx2"/>
                </a:solidFill>
              </a:rPr>
              <a:t>attendance</a:t>
            </a:r>
          </a:p>
          <a:p>
            <a:pPr lvl="1"/>
            <a:r>
              <a:rPr lang="en-US" dirty="0" smtClean="0"/>
              <a:t>The return-on-investment analysis becomes much easier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CBDD6F-8B6C-4A1D-8FFB-4712A03F9B8F}" type="slidenum">
              <a:rPr lang="zh-CN" altLang="en-US" smtClean="0"/>
              <a:pPr>
                <a:defRPr/>
              </a:pPr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567034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… Switching is Hard!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Jeff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E8A8A-8C88-46EB-A4F9-387E7AC2981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907145" y="979714"/>
            <a:ext cx="7322456" cy="616856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“</a:t>
            </a:r>
            <a:r>
              <a:rPr lang="en-US" sz="32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Ya</a:t>
            </a:r>
            <a:r>
              <a:rPr lang="en-US" sz="32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can’t teach an old dog new tricks.”</a:t>
            </a:r>
            <a:endParaRPr lang="en-US" sz="32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510976" y="2206763"/>
            <a:ext cx="4114791" cy="601217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Habits die hard</a:t>
            </a:r>
            <a:endParaRPr lang="en-US" sz="32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322483" y="3418173"/>
            <a:ext cx="6500718" cy="1013409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We have huge investments in lectures</a:t>
            </a:r>
          </a:p>
          <a:p>
            <a:pPr algn="ctr"/>
            <a:r>
              <a:rPr lang="en-US" sz="32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Lots of </a:t>
            </a:r>
            <a:r>
              <a:rPr lang="en-US" sz="3200" b="0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powerpoint</a:t>
            </a:r>
            <a:r>
              <a:rPr lang="en-US" sz="32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slides</a:t>
            </a:r>
            <a:endParaRPr lang="en-US" sz="32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907145" y="5041774"/>
            <a:ext cx="7322455" cy="601217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How do we manage this kind of change?</a:t>
            </a:r>
            <a:endParaRPr lang="en-US" sz="32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662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35" y="96838"/>
            <a:ext cx="9014081" cy="771525"/>
          </a:xfrm>
        </p:spPr>
        <p:txBody>
          <a:bodyPr/>
          <a:lstStyle/>
          <a:p>
            <a:r>
              <a:rPr lang="en-US" dirty="0" smtClean="0"/>
              <a:t>Thus, My Current Motto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8</a:t>
            </a:fld>
            <a:endParaRPr lang="en-US" altLang="zh-CN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1396317" y="2561670"/>
            <a:ext cx="6363729" cy="157471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800" b="0" dirty="0" smtClean="0">
                <a:latin typeface="Gill Sans MT" panose="020B0502020104020203" pitchFamily="34" charset="0"/>
              </a:rPr>
              <a:t>Talk less; teach more</a:t>
            </a:r>
            <a:endParaRPr lang="en-US" sz="4800" b="0" dirty="0">
              <a:latin typeface="Gill Sans MT" panose="020B0502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18803" y="5000171"/>
            <a:ext cx="50949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I’m trying to be self-persuasive …</a:t>
            </a:r>
            <a:endParaRPr lang="en-US" sz="28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8873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100000">
              <a:srgbClr val="474747"/>
            </a:gs>
            <a:gs pos="100000">
              <a:srgbClr val="0000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About You?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DFCC65-23EF-490F-9129-2235C86F1209}" type="slidenum">
              <a:rPr lang="zh-CN" altLang="en-US" smtClean="0"/>
              <a:pPr>
                <a:defRPr/>
              </a:pPr>
              <a:t>9</a:t>
            </a:fld>
            <a:endParaRPr lang="en-US" altLang="zh-CN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71940" y="907143"/>
            <a:ext cx="8791594" cy="5670119"/>
          </a:xfrm>
          <a:prstGeom prst="rect">
            <a:avLst/>
          </a:prstGeom>
        </p:spPr>
        <p:txBody>
          <a:bodyPr/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85000"/>
              <a:buChar char="•"/>
              <a:defRPr sz="2800" b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smtClean="0"/>
              <a:t>How many years have you been teaching ?</a:t>
            </a:r>
          </a:p>
          <a:p>
            <a:pPr marL="914400" lvl="1" indent="-514350"/>
            <a:endParaRPr lang="en-US" kern="0" smtClean="0"/>
          </a:p>
          <a:p>
            <a:r>
              <a:rPr lang="en-US" kern="0" smtClean="0"/>
              <a:t>About what percentage of time do you spend lecturing vs. doing in-class work ?</a:t>
            </a:r>
          </a:p>
          <a:p>
            <a:pPr marL="914400" lvl="1" indent="-514350"/>
            <a:endParaRPr lang="en-US" kern="0" smtClean="0"/>
          </a:p>
          <a:p>
            <a:r>
              <a:rPr lang="en-US" kern="0" smtClean="0"/>
              <a:t>What is your field ?</a:t>
            </a: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2362536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intro">
  <a:themeElements>
    <a:clrScheme name="Custom 1">
      <a:dk1>
        <a:srgbClr val="5F5F5F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66CC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5CB9E7"/>
      </a:accent6>
      <a:hlink>
        <a:srgbClr val="FFFF00"/>
      </a:hlink>
      <a:folHlink>
        <a:srgbClr val="FFC000"/>
      </a:folHlink>
    </a:clrScheme>
    <a:fontScheme name="intr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intro">
  <a:themeElements>
    <a:clrScheme name="Custom 10">
      <a:dk1>
        <a:srgbClr val="5F5F5F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66CC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5CB9E7"/>
      </a:accent6>
      <a:hlink>
        <a:srgbClr val="FFAF7F"/>
      </a:hlink>
      <a:folHlink>
        <a:srgbClr val="FFAF7F"/>
      </a:folHlink>
    </a:clrScheme>
    <a:fontScheme name="intr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a:\intro.ppt</Template>
  <TotalTime>2559</TotalTime>
  <Pages>49</Pages>
  <Words>1110</Words>
  <Application>Microsoft Office PowerPoint</Application>
  <PresentationFormat>On-screen Show (4:3)</PresentationFormat>
  <Paragraphs>200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intro</vt:lpstr>
      <vt:lpstr>2_intro</vt:lpstr>
      <vt:lpstr>Talk Less, Teach More  Tactics for converting from lecture courses to active courses</vt:lpstr>
      <vt:lpstr>PowerPoint Presentation</vt:lpstr>
      <vt:lpstr>My Background</vt:lpstr>
      <vt:lpstr>PowerPoint Presentation</vt:lpstr>
      <vt:lpstr>Eric Mazur Taught Me Better</vt:lpstr>
      <vt:lpstr>Benefits of Active Exercises</vt:lpstr>
      <vt:lpstr>But … Switching is Hard!</vt:lpstr>
      <vt:lpstr>Thus, My Current Motto</vt:lpstr>
      <vt:lpstr>How About You?</vt:lpstr>
      <vt:lpstr>Case Study from My Class</vt:lpstr>
      <vt:lpstr>Types of Active Exercises</vt:lpstr>
      <vt:lpstr>Case Study from My Class</vt:lpstr>
      <vt:lpstr>Common Questions—Discussion</vt:lpstr>
      <vt:lpstr>Case Study from My Class</vt:lpstr>
      <vt:lpstr>SWE 637—Problem-Solving</vt:lpstr>
      <vt:lpstr>Challenges</vt:lpstr>
      <vt:lpstr>Classroom Layout Matters</vt:lpstr>
      <vt:lpstr>Case Study from My Class</vt:lpstr>
      <vt:lpstr>Open Discussion</vt:lpstr>
      <vt:lpstr>Contact</vt:lpstr>
    </vt:vector>
  </TitlesOfParts>
  <Company>George Mason Unviersity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 637: Logic Coverage</dc:title>
  <dc:creator>Jeff Offutt</dc:creator>
  <cp:lastModifiedBy>Jeff Offutt</cp:lastModifiedBy>
  <cp:revision>458</cp:revision>
  <cp:lastPrinted>2016-09-12T19:59:03Z</cp:lastPrinted>
  <dcterms:created xsi:type="dcterms:W3CDTF">1996-06-15T03:21:08Z</dcterms:created>
  <dcterms:modified xsi:type="dcterms:W3CDTF">2016-09-19T13:42:35Z</dcterms:modified>
</cp:coreProperties>
</file>