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14" r:id="rId2"/>
    <p:sldId id="424" r:id="rId3"/>
    <p:sldId id="425" r:id="rId4"/>
    <p:sldId id="426" r:id="rId5"/>
    <p:sldId id="427" r:id="rId6"/>
    <p:sldId id="428" r:id="rId7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66"/>
    <a:srgbClr val="00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2027" autoAdjust="0"/>
  </p:normalViewPr>
  <p:slideViewPr>
    <p:cSldViewPr>
      <p:cViewPr varScale="1">
        <p:scale>
          <a:sx n="107" d="100"/>
          <a:sy n="107" d="100"/>
        </p:scale>
        <p:origin x="-1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144" y="-108"/>
      </p:cViewPr>
      <p:guideLst>
        <p:guide orient="horz" pos="2928"/>
        <p:guide pos="216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396" y="1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95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 defTabSz="924539">
              <a:defRPr sz="1200" smtClean="0"/>
            </a:lvl1pPr>
          </a:lstStyle>
          <a:p>
            <a:pPr>
              <a:defRPr/>
            </a:pPr>
            <a:fld id="{1D78B05E-06DB-45EF-BE9B-5A52D17DB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20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396" y="1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8500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978" y="4416099"/>
            <a:ext cx="5047858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5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 defTabSz="924539">
              <a:defRPr sz="1200" smtClean="0"/>
            </a:lvl1pPr>
          </a:lstStyle>
          <a:p>
            <a:pPr>
              <a:defRPr/>
            </a:pPr>
            <a:fld id="{475BF5DC-5176-4A74-8EF4-694E64621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09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SPARC PCE Training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FB10F-B965-4F2B-8800-DFF8A1917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SPARC PCE Training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55A4C-33A2-4E4F-A61D-2E3F6A5B2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0"/>
            <a:ext cx="22479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5913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SPARC PCE Training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5E676-E60B-4308-9EE7-83117974B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752600" y="6553200"/>
            <a:ext cx="56388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SPARC PCE Training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85038-4076-4CB9-9A72-D0B709797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SPARC PCE Training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A9CDD-4D5B-4741-A67A-93DB9F26D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419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419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SPARC PCE Training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A3BE0-CAC5-4613-8BE9-8AACFAFC3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SPARC PCE Training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30794-4835-4A77-B6A7-DC8B05F0C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SPARC PCE Training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E31CF-D27D-4543-9409-CCBC44EF0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SPARC PCE Training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24A9D-A067-4675-91CD-4DF54CBA3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SPARC PCE Training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68D7-1543-403F-956E-DE89D6843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SPARC PCE Training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F9F3E-DB4B-4CB0-BD9B-C0AE7BC35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0"/>
            <a:ext cx="9067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990600"/>
            <a:ext cx="8991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553200"/>
            <a:ext cx="396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r>
              <a:rPr lang="nn-NO" smtClean="0"/>
              <a:t>SPARC PCE Training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767C7B05-6F91-4FB8-BEB0-6860623F42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8" name="Picture 47" descr="gmulogo-color15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613" y="6248400"/>
            <a:ext cx="1604387" cy="609600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Gill Sans M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ill Sans M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1"/>
            <a:ext cx="8839200" cy="2971800"/>
          </a:xfrm>
        </p:spPr>
        <p:txBody>
          <a:bodyPr/>
          <a:lstStyle/>
          <a:p>
            <a:pPr algn="ctr"/>
            <a:r>
              <a:rPr lang="en-US" dirty="0" smtClean="0"/>
              <a:t>Peer Computing Expert Training</a:t>
            </a:r>
            <a:br>
              <a:rPr lang="en-US" dirty="0" smtClean="0"/>
            </a:br>
            <a:r>
              <a:rPr lang="en-US" dirty="0" smtClean="0"/>
              <a:t>Lesson </a:t>
            </a:r>
            <a:r>
              <a:rPr lang="en-US" dirty="0" smtClean="0"/>
              <a:t>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Active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3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SPARC PCE Training</a:t>
            </a:r>
            <a:endParaRPr lang="en-US" altLang="zh-C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A7B9B-4FD3-4D50-81BC-079C3B5DA423}" type="slidenum">
              <a:rPr lang="zh-CN" altLang="en-US" smtClean="0"/>
              <a:pPr>
                <a:defRPr/>
              </a:pPr>
              <a:t>2</a:t>
            </a:fld>
            <a:endParaRPr lang="en-US" altLang="zh-C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0535"/>
            <a:ext cx="9144000" cy="515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246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A7B9B-4FD3-4D50-81BC-079C3B5DA423}" type="slidenum">
              <a:rPr lang="zh-CN" altLang="en-US" smtClean="0"/>
              <a:pPr>
                <a:defRPr/>
              </a:pPr>
              <a:t>3</a:t>
            </a:fld>
            <a:endParaRPr lang="en-US" altLang="zh-CN"/>
          </a:p>
        </p:txBody>
      </p:sp>
      <p:sp>
        <p:nvSpPr>
          <p:cNvPr id="4" name="Rounded Rectangle 3"/>
          <p:cNvSpPr/>
          <p:nvPr/>
        </p:nvSpPr>
        <p:spPr bwMode="auto">
          <a:xfrm>
            <a:off x="1381873" y="1588623"/>
            <a:ext cx="6363729" cy="3650641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3600" b="0" dirty="0" smtClean="0">
              <a:latin typeface="Gill Sans MT" panose="020B0502020104020203" pitchFamily="34" charset="0"/>
            </a:endParaRPr>
          </a:p>
          <a:p>
            <a:pPr algn="ctr"/>
            <a:r>
              <a:rPr lang="en-US" sz="3600" b="0" dirty="0" smtClean="0">
                <a:latin typeface="Gill Sans MT" panose="020B0502020104020203" pitchFamily="34" charset="0"/>
              </a:rPr>
              <a:t>Lectures are not teaching</a:t>
            </a:r>
          </a:p>
          <a:p>
            <a:pPr algn="ctr"/>
            <a:endParaRPr lang="en-US" sz="3600" b="0" dirty="0">
              <a:latin typeface="Gill Sans MT" panose="020B0502020104020203" pitchFamily="34" charset="0"/>
            </a:endParaRPr>
          </a:p>
          <a:p>
            <a:pPr algn="ctr"/>
            <a:r>
              <a:rPr lang="en-US" sz="3600" b="0" dirty="0" smtClean="0">
                <a:latin typeface="Gill Sans MT" panose="020B0502020104020203" pitchFamily="34" charset="0"/>
              </a:rPr>
              <a:t>They are addictive</a:t>
            </a:r>
          </a:p>
          <a:p>
            <a:pPr algn="ctr"/>
            <a:endParaRPr lang="en-US" sz="3600" b="0" dirty="0" smtClean="0">
              <a:latin typeface="Gill Sans MT" panose="020B0502020104020203" pitchFamily="34" charset="0"/>
            </a:endParaRPr>
          </a:p>
          <a:p>
            <a:pPr algn="ctr"/>
            <a:r>
              <a:rPr lang="en-US" sz="3600" b="0" dirty="0" smtClean="0">
                <a:latin typeface="Gill Sans MT" panose="020B0502020104020203" pitchFamily="34" charset="0"/>
              </a:rPr>
              <a:t>And slides become a crutch</a:t>
            </a:r>
          </a:p>
          <a:p>
            <a:pPr algn="ctr"/>
            <a:endParaRPr lang="en-US" sz="3600" b="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026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Eric Mazur Taught Me Better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381873" y="1588624"/>
            <a:ext cx="6363729" cy="1821842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Students learn only slightly more from great lecturers than from average lecturers</a:t>
            </a:r>
            <a:endParaRPr lang="en-US" sz="36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373280" y="4144955"/>
            <a:ext cx="6363729" cy="1329089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Students learn </a:t>
            </a:r>
            <a:r>
              <a:rPr lang="en-US" sz="36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a lot more </a:t>
            </a:r>
            <a:r>
              <a:rPr lang="en-US" sz="36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from active learning exercises</a:t>
            </a:r>
            <a:endParaRPr lang="en-US" sz="36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597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Active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student </a:t>
            </a:r>
            <a:r>
              <a:rPr lang="en-US" dirty="0" smtClean="0">
                <a:solidFill>
                  <a:schemeClr val="tx2"/>
                </a:solidFill>
              </a:rPr>
              <a:t>engagement</a:t>
            </a:r>
          </a:p>
          <a:p>
            <a:pPr lvl="1"/>
            <a:r>
              <a:rPr lang="en-US" dirty="0" smtClean="0"/>
              <a:t>Students stay awake—passively listening is hard !</a:t>
            </a:r>
          </a:p>
          <a:p>
            <a:r>
              <a:rPr lang="en-US" dirty="0" smtClean="0"/>
              <a:t>Increased </a:t>
            </a:r>
            <a:r>
              <a:rPr lang="en-US" dirty="0" smtClean="0">
                <a:solidFill>
                  <a:schemeClr val="tx2"/>
                </a:solidFill>
              </a:rPr>
              <a:t>collaboration</a:t>
            </a:r>
          </a:p>
          <a:p>
            <a:pPr lvl="1"/>
            <a:r>
              <a:rPr lang="en-US" dirty="0" smtClean="0"/>
              <a:t>An important and useful skill post-college</a:t>
            </a:r>
          </a:p>
          <a:p>
            <a:pPr lvl="1"/>
            <a:r>
              <a:rPr lang="en-US" dirty="0" smtClean="0"/>
              <a:t>Many students enjoy learning together</a:t>
            </a:r>
          </a:p>
          <a:p>
            <a:r>
              <a:rPr lang="en-US" dirty="0" smtClean="0"/>
              <a:t>Increased </a:t>
            </a:r>
            <a:r>
              <a:rPr lang="en-US" dirty="0" smtClean="0">
                <a:solidFill>
                  <a:schemeClr val="tx2"/>
                </a:solidFill>
              </a:rPr>
              <a:t>peer-learning</a:t>
            </a:r>
          </a:p>
          <a:p>
            <a:pPr lvl="1"/>
            <a:r>
              <a:rPr lang="en-US" dirty="0" smtClean="0"/>
              <a:t>Students can learn a lot from each other</a:t>
            </a:r>
          </a:p>
          <a:p>
            <a:pPr lvl="1"/>
            <a:r>
              <a:rPr lang="en-US" dirty="0" smtClean="0"/>
              <a:t>They can help each other work through difficult concepts and can often understand their difficulties better than professors do</a:t>
            </a:r>
          </a:p>
          <a:p>
            <a:r>
              <a:rPr lang="en-US" dirty="0" smtClean="0"/>
              <a:t>Increased </a:t>
            </a:r>
            <a:r>
              <a:rPr lang="en-US" dirty="0" smtClean="0">
                <a:solidFill>
                  <a:schemeClr val="tx2"/>
                </a:solidFill>
              </a:rPr>
              <a:t>attendance</a:t>
            </a:r>
          </a:p>
          <a:p>
            <a:pPr lvl="1"/>
            <a:r>
              <a:rPr lang="en-US" dirty="0" smtClean="0"/>
              <a:t>The return-on-investment analysis becomes much easier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BDD6F-8B6C-4A1D-8FFB-4712A03F9B8F}" type="slidenum">
              <a:rPr lang="zh-CN" altLang="en-US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5413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taken classes with active learning exercises?</a:t>
            </a:r>
          </a:p>
          <a:p>
            <a:r>
              <a:rPr lang="en-US" dirty="0" smtClean="0"/>
              <a:t>What active learning exercises have you seen that worked well?</a:t>
            </a:r>
          </a:p>
          <a:p>
            <a:r>
              <a:rPr lang="en-US" dirty="0" smtClean="0"/>
              <a:t>… that did not work well?</a:t>
            </a:r>
          </a:p>
          <a:p>
            <a:r>
              <a:rPr lang="en-US" dirty="0" smtClean="0"/>
              <a:t>Do </a:t>
            </a:r>
            <a:r>
              <a:rPr lang="en-US" dirty="0"/>
              <a:t>active learning </a:t>
            </a:r>
            <a:r>
              <a:rPr lang="en-US" dirty="0" smtClean="0"/>
              <a:t>exercise work when students do not adequately prepare for class?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SPARC PCE Training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8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000066"/>
      </a:dk2>
      <a:lt2>
        <a:srgbClr val="FFFF00"/>
      </a:lt2>
      <a:accent1>
        <a:srgbClr val="00CC99"/>
      </a:accent1>
      <a:accent2>
        <a:srgbClr val="3333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4411</TotalTime>
  <Words>168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Peer Computing Expert Training Lesson 6  Active learning</vt:lpstr>
      <vt:lpstr>PowerPoint Presentation</vt:lpstr>
      <vt:lpstr>PowerPoint Presentation</vt:lpstr>
      <vt:lpstr>Eric Mazur Taught Me Better</vt:lpstr>
      <vt:lpstr>Benefits of Active Exercises</vt:lpstr>
      <vt:lpstr>Discuss</vt:lpstr>
    </vt:vector>
  </TitlesOfParts>
  <Company>GMU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-- Choosing an Advisor</dc:title>
  <dc:creator>Jeff Offutt</dc:creator>
  <cp:lastModifiedBy>Jeff Offutt</cp:lastModifiedBy>
  <cp:revision>171</cp:revision>
  <cp:lastPrinted>2015-08-12T13:20:19Z</cp:lastPrinted>
  <dcterms:created xsi:type="dcterms:W3CDTF">2001-09-18T20:16:12Z</dcterms:created>
  <dcterms:modified xsi:type="dcterms:W3CDTF">2017-01-24T21:57:28Z</dcterms:modified>
</cp:coreProperties>
</file>