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14" r:id="rId2"/>
    <p:sldId id="415" r:id="rId3"/>
    <p:sldId id="417" r:id="rId4"/>
    <p:sldId id="418" r:id="rId5"/>
    <p:sldId id="419" r:id="rId6"/>
    <p:sldId id="420" r:id="rId7"/>
    <p:sldId id="421" r:id="rId8"/>
    <p:sldId id="416" r:id="rId9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66"/>
    <a:srgbClr val="00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2027" autoAdjust="0"/>
  </p:normalViewPr>
  <p:slideViewPr>
    <p:cSldViewPr>
      <p:cViewPr varScale="1">
        <p:scale>
          <a:sx n="78" d="100"/>
          <a:sy n="78" d="100"/>
        </p:scale>
        <p:origin x="73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144" y="-108"/>
      </p:cViewPr>
      <p:guideLst>
        <p:guide orient="horz" pos="2928"/>
        <p:guide pos="216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396" y="1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95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 defTabSz="924539">
              <a:defRPr sz="1200" smtClean="0"/>
            </a:lvl1pPr>
          </a:lstStyle>
          <a:p>
            <a:pPr>
              <a:defRPr/>
            </a:pPr>
            <a:fld id="{1D78B05E-06DB-45EF-BE9B-5A52D17DB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20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396" y="1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8500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978" y="4416099"/>
            <a:ext cx="5047858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5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 defTabSz="924539">
              <a:defRPr sz="1200" smtClean="0"/>
            </a:lvl1pPr>
          </a:lstStyle>
          <a:p>
            <a:pPr>
              <a:defRPr/>
            </a:pPr>
            <a:fld id="{475BF5DC-5176-4A74-8EF4-694E64621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09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SPARC PCE Training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FB10F-B965-4F2B-8800-DFF8A1917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SPARC PCE Training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55A4C-33A2-4E4F-A61D-2E3F6A5B2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0"/>
            <a:ext cx="22479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5913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SPARC PCE Training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5E676-E60B-4308-9EE7-83117974B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752600" y="6553200"/>
            <a:ext cx="56388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SPARC PCE Training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85038-4076-4CB9-9A72-D0B709797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SPARC PCE Training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A9CDD-4D5B-4741-A67A-93DB9F26D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419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419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SPARC PCE Training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A3BE0-CAC5-4613-8BE9-8AACFAFC3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SPARC PCE Training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30794-4835-4A77-B6A7-DC8B05F0C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SPARC PCE Training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E31CF-D27D-4543-9409-CCBC44EF0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SPARC PCE Training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24A9D-A067-4675-91CD-4DF54CBA3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SPARC PCE Training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68D7-1543-403F-956E-DE89D6843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SPARC PCE Training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F9F3E-DB4B-4CB0-BD9B-C0AE7BC35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0"/>
            <a:ext cx="9067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990600"/>
            <a:ext cx="8991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553200"/>
            <a:ext cx="396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r>
              <a:rPr lang="nn-NO" smtClean="0"/>
              <a:t>SPARC PCE Training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767C7B05-6F91-4FB8-BEB0-6860623F42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8" name="Picture 47" descr="gmulogo-color15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613" y="6248400"/>
            <a:ext cx="1604387" cy="609600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Gill Sans M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ill Sans M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ile/d/0B2vOgn7rB7HPeUx5d3l3TXlDcFk/previe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1"/>
            <a:ext cx="8839200" cy="2971800"/>
          </a:xfrm>
        </p:spPr>
        <p:txBody>
          <a:bodyPr/>
          <a:lstStyle/>
          <a:p>
            <a:pPr algn="ctr"/>
            <a:r>
              <a:rPr lang="en-US" dirty="0" smtClean="0"/>
              <a:t>Peer Computing Expert Training</a:t>
            </a:r>
            <a:br>
              <a:rPr lang="en-US" dirty="0" smtClean="0"/>
            </a:br>
            <a:r>
              <a:rPr lang="en-US" dirty="0" smtClean="0"/>
              <a:t>Lesson 4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Peer mentor’s role and effective feedback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52400" y="5715000"/>
            <a:ext cx="7391400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bg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Gill Sans MT" panose="020B0502020104020203" pitchFamily="34" charset="0"/>
              </a:rPr>
              <a:t>Borrowed liberally from the Mount Holyoke </a:t>
            </a:r>
            <a:r>
              <a:rPr lang="en-US" sz="1800" dirty="0" err="1" smtClean="0">
                <a:latin typeface="Gill Sans MT" panose="020B0502020104020203" pitchFamily="34" charset="0"/>
              </a:rPr>
              <a:t>MaGE</a:t>
            </a:r>
            <a:r>
              <a:rPr lang="en-US" sz="1800" dirty="0" smtClean="0">
                <a:latin typeface="Gill Sans MT" panose="020B0502020104020203" pitchFamily="34" charset="0"/>
              </a:rPr>
              <a:t> Training Course educational materials</a:t>
            </a:r>
          </a:p>
          <a:p>
            <a:pPr algn="ctr"/>
            <a:r>
              <a:rPr lang="en-US" sz="1800" dirty="0">
                <a:latin typeface="Gill Sans MT" panose="020B0502020104020203" pitchFamily="34" charset="0"/>
              </a:rPr>
              <a:t>https://sites.google.com/a/mtholyoke.edu/mage-training/home</a:t>
            </a:r>
          </a:p>
        </p:txBody>
      </p:sp>
    </p:spTree>
    <p:extLst>
      <p:ext uri="{BB962C8B-B14F-4D97-AF65-F5344CB8AC3E}">
        <p14:creationId xmlns:p14="http://schemas.microsoft.com/office/powerpoint/2010/main" val="308543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Peer Mentor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think of mentoring, what comes to mind?</a:t>
            </a:r>
          </a:p>
          <a:p>
            <a:r>
              <a:rPr lang="en-US" dirty="0"/>
              <a:t>It’s important to review the images and anticipations we have of </a:t>
            </a:r>
            <a:r>
              <a:rPr lang="en-US" dirty="0" smtClean="0"/>
              <a:t>mentoring</a:t>
            </a:r>
          </a:p>
          <a:p>
            <a:pPr lvl="1"/>
            <a:r>
              <a:rPr lang="en-US" dirty="0" smtClean="0"/>
              <a:t>These </a:t>
            </a:r>
            <a:r>
              <a:rPr lang="en-US" dirty="0"/>
              <a:t>images/anticipations may not actually be what the role calls for at various times</a:t>
            </a:r>
          </a:p>
          <a:p>
            <a:pPr lvl="1"/>
            <a:r>
              <a:rPr lang="en-US" dirty="0"/>
              <a:t>A small note to discuss mentoring often evokes a sense of anticipated gratitude from the learner which may not be provided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SPARC PCE Training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5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Peer Mentor as </a:t>
            </a:r>
            <a:r>
              <a:rPr lang="en-US" b="0" dirty="0" smtClean="0"/>
              <a:t>Mirror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Feedback, information, checking on process all help the learner to improve, gain confidence and skill because learner gains internal sense of progress</a:t>
            </a:r>
          </a:p>
          <a:p>
            <a:r>
              <a:rPr lang="en-US" dirty="0"/>
              <a:t>Peer mentors have to walk a fine line</a:t>
            </a:r>
          </a:p>
          <a:p>
            <a:pPr lvl="1"/>
            <a:r>
              <a:rPr lang="en-US" dirty="0"/>
              <a:t>If the mentor plays too strong of a role “doing too much for the learner” then the student is not helped in the longer </a:t>
            </a:r>
            <a:r>
              <a:rPr lang="en-US" dirty="0" smtClean="0"/>
              <a:t>run</a:t>
            </a:r>
            <a:endParaRPr lang="en-US" dirty="0"/>
          </a:p>
          <a:p>
            <a:pPr lvl="1"/>
            <a:r>
              <a:rPr lang="en-US" dirty="0"/>
              <a:t>If the peer mentor withholds and makes the student guess too much, the student gets frustrated/angry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SPARC PCE Training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9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Effective Feedback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 </a:t>
            </a:r>
            <a:r>
              <a:rPr lang="en-US" dirty="0"/>
              <a:t>and Timely </a:t>
            </a:r>
          </a:p>
          <a:p>
            <a:r>
              <a:rPr lang="en-US" dirty="0"/>
              <a:t>Focused on both what went wrong and what is going right (and why)</a:t>
            </a:r>
          </a:p>
          <a:p>
            <a:r>
              <a:rPr lang="en-US" dirty="0"/>
              <a:t>Pointing toward </a:t>
            </a:r>
            <a:r>
              <a:rPr lang="en-US" dirty="0" smtClean="0"/>
              <a:t>options &amp; strategies, not just </a:t>
            </a:r>
            <a:r>
              <a:rPr lang="en-US" dirty="0"/>
              <a:t>end states </a:t>
            </a:r>
          </a:p>
          <a:p>
            <a:r>
              <a:rPr lang="en-US" dirty="0"/>
              <a:t>Appreciation of the learner’s effort</a:t>
            </a:r>
          </a:p>
          <a:p>
            <a:r>
              <a:rPr lang="en-US" dirty="0"/>
              <a:t>Convey attitude that learner will get it</a:t>
            </a:r>
          </a:p>
          <a:p>
            <a:pPr lvl="1"/>
            <a:r>
              <a:rPr lang="en-US" dirty="0"/>
              <a:t>Growth mindset</a:t>
            </a:r>
          </a:p>
          <a:p>
            <a:pPr lvl="1"/>
            <a:r>
              <a:rPr lang="en-US" dirty="0"/>
              <a:t>Be careful with “this is easy” (even if it is don’t say it)</a:t>
            </a:r>
          </a:p>
          <a:p>
            <a:pPr lvl="1"/>
            <a:r>
              <a:rPr lang="en-US" dirty="0"/>
              <a:t>Be careful with “I struggled with X” – you don’t know if the learner identifies with you, but it </a:t>
            </a:r>
            <a:r>
              <a:rPr lang="en-US" dirty="0" smtClean="0"/>
              <a:t>might help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SPARC PCE Training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7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Serving as a Mirror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this :</a:t>
            </a:r>
          </a:p>
          <a:p>
            <a:pPr lvl="1"/>
            <a:r>
              <a:rPr lang="en-US" dirty="0"/>
              <a:t>Tell me more about what you are doing</a:t>
            </a:r>
          </a:p>
          <a:p>
            <a:pPr lvl="1"/>
            <a:r>
              <a:rPr lang="en-US" dirty="0"/>
              <a:t>I hear you saying this works.</a:t>
            </a:r>
          </a:p>
          <a:p>
            <a:pPr lvl="1"/>
            <a:r>
              <a:rPr lang="en-US" dirty="0"/>
              <a:t>What happened when you tried X or Y?</a:t>
            </a:r>
          </a:p>
          <a:p>
            <a:pPr lvl="1"/>
            <a:r>
              <a:rPr lang="en-US" dirty="0"/>
              <a:t>Where did you get that information?</a:t>
            </a:r>
          </a:p>
          <a:p>
            <a:pPr lvl="1"/>
            <a:r>
              <a:rPr lang="en-US" dirty="0"/>
              <a:t>Walk me through it so I can see how you are thinking about this</a:t>
            </a:r>
          </a:p>
          <a:p>
            <a:r>
              <a:rPr lang="en-US" dirty="0"/>
              <a:t>Avoid jumping into advice</a:t>
            </a:r>
          </a:p>
          <a:p>
            <a:r>
              <a:rPr lang="en-US" dirty="0"/>
              <a:t>First: ask questions, listen, reflecting back</a:t>
            </a:r>
          </a:p>
          <a:p>
            <a:r>
              <a:rPr lang="en-US" dirty="0"/>
              <a:t>THEN </a:t>
            </a:r>
            <a:r>
              <a:rPr lang="en-US" dirty="0" smtClean="0"/>
              <a:t>give </a:t>
            </a:r>
            <a:r>
              <a:rPr lang="en-US" dirty="0"/>
              <a:t>broader context (or process) within which the learner is </a:t>
            </a:r>
            <a:r>
              <a:rPr lang="en-US" dirty="0" smtClean="0"/>
              <a:t>situated</a:t>
            </a:r>
          </a:p>
          <a:p>
            <a:pPr lvl="1"/>
            <a:r>
              <a:rPr lang="en-US" dirty="0" smtClean="0"/>
              <a:t>which </a:t>
            </a:r>
            <a:r>
              <a:rPr lang="en-US" dirty="0"/>
              <a:t>steps were taken, which options remain (pros-cons of those), what might happen </a:t>
            </a:r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SPARC PCE Training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1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a </a:t>
            </a:r>
            <a:r>
              <a:rPr lang="en-US" dirty="0"/>
              <a:t>C</a:t>
            </a:r>
            <a:r>
              <a:rPr lang="en-US" dirty="0" smtClean="0"/>
              <a:t>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this:</a:t>
            </a:r>
          </a:p>
          <a:p>
            <a:pPr lvl="1"/>
            <a:r>
              <a:rPr lang="en-US" dirty="0"/>
              <a:t>Are you willing to try a new strategy?</a:t>
            </a:r>
          </a:p>
          <a:p>
            <a:pPr lvl="1"/>
            <a:r>
              <a:rPr lang="en-US" dirty="0"/>
              <a:t>One option is to …</a:t>
            </a:r>
          </a:p>
          <a:p>
            <a:pPr lvl="1"/>
            <a:r>
              <a:rPr lang="en-US" dirty="0"/>
              <a:t>An alternative would be …</a:t>
            </a:r>
          </a:p>
          <a:p>
            <a:pPr lvl="1"/>
            <a:r>
              <a:rPr lang="en-US" dirty="0"/>
              <a:t>I’m going to try to map where you are, and a short list of steps that might help you to move forward</a:t>
            </a:r>
          </a:p>
          <a:p>
            <a:pPr lvl="1"/>
            <a:r>
              <a:rPr lang="en-US" dirty="0"/>
              <a:t>When you tried those things, which worked for you</a:t>
            </a:r>
            <a:r>
              <a:rPr lang="en-US" dirty="0" smtClean="0"/>
              <a:t>?</a:t>
            </a:r>
          </a:p>
          <a:p>
            <a:r>
              <a:rPr lang="en-US" dirty="0"/>
              <a:t>Avoid saying what you would do; focus on the strategy’s usefulness “many people find…”</a:t>
            </a:r>
          </a:p>
          <a:p>
            <a:r>
              <a:rPr lang="en-US" dirty="0"/>
              <a:t>Feedback: Appreciation of effort is important</a:t>
            </a:r>
          </a:p>
          <a:p>
            <a:r>
              <a:rPr lang="en-US" dirty="0"/>
              <a:t>Coaching helps if the person is willing to take </a:t>
            </a:r>
            <a:r>
              <a:rPr lang="en-US" dirty="0" smtClean="0"/>
              <a:t>responsibility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SPARC PCE Training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5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Other </a:t>
            </a:r>
            <a:r>
              <a:rPr lang="en-US" b="0" dirty="0" smtClean="0"/>
              <a:t>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you a teacher?</a:t>
            </a:r>
          </a:p>
          <a:p>
            <a:r>
              <a:rPr lang="en-US" dirty="0" smtClean="0"/>
              <a:t>Are you an editor?</a:t>
            </a:r>
          </a:p>
          <a:p>
            <a:pPr lvl="1"/>
            <a:r>
              <a:rPr lang="en-US" dirty="0" smtClean="0"/>
              <a:t>When do you edit the code directly?</a:t>
            </a:r>
          </a:p>
          <a:p>
            <a:r>
              <a:rPr lang="en-US" dirty="0" smtClean="0"/>
              <a:t>Are you a GTA?</a:t>
            </a:r>
          </a:p>
          <a:p>
            <a:pPr lvl="1"/>
            <a:r>
              <a:rPr lang="en-US" dirty="0" smtClean="0"/>
              <a:t>What if the student needs more help?</a:t>
            </a:r>
          </a:p>
          <a:p>
            <a:r>
              <a:rPr lang="en-US" dirty="0" smtClean="0"/>
              <a:t>Are you a friend?</a:t>
            </a:r>
          </a:p>
          <a:p>
            <a:pPr lvl="1"/>
            <a:r>
              <a:rPr lang="en-US" dirty="0" smtClean="0"/>
              <a:t>Discuss: Managing boundaries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SPARC PCE Training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6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&amp; Motivation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SPARC PCE Training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752600" y="1371600"/>
            <a:ext cx="5638800" cy="12192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>
                <a:latin typeface="Gill Sans MT" panose="020B0502020104020203" pitchFamily="34" charset="0"/>
              </a:rPr>
              <a:t>Video created by </a:t>
            </a:r>
            <a:r>
              <a:rPr lang="en-US" sz="2800" dirty="0" smtClean="0">
                <a:latin typeface="Gill Sans MT" panose="020B0502020104020203" pitchFamily="34" charset="0"/>
              </a:rPr>
              <a:t>Ngoc Vu, </a:t>
            </a:r>
            <a:r>
              <a:rPr lang="en-US" sz="2800" dirty="0">
                <a:latin typeface="Gill Sans MT" panose="020B0502020104020203" pitchFamily="34" charset="0"/>
              </a:rPr>
              <a:t>student at Mount Holyoke College</a:t>
            </a:r>
          </a:p>
          <a:p>
            <a:pPr algn="ctr"/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914400" y="2971800"/>
            <a:ext cx="7315200" cy="12192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dirty="0">
                <a:latin typeface="Gill Sans MT" panose="020B0502020104020203" pitchFamily="34" charset="0"/>
                <a:hlinkClick r:id="rId2"/>
              </a:rPr>
              <a:t>https://</a:t>
            </a:r>
            <a:r>
              <a:rPr lang="en-US" dirty="0" smtClean="0">
                <a:latin typeface="Gill Sans MT" panose="020B0502020104020203" pitchFamily="34" charset="0"/>
                <a:hlinkClick r:id="rId2"/>
              </a:rPr>
              <a:t>docs.google.com/file/d/0B2vOgn7rB7HPeUx5d3l3TXlDcFk/preview</a:t>
            </a:r>
            <a:endParaRPr lang="en-US" dirty="0" smtClean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07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000066"/>
      </a:dk2>
      <a:lt2>
        <a:srgbClr val="FFFF00"/>
      </a:lt2>
      <a:accent1>
        <a:srgbClr val="00CC99"/>
      </a:accent1>
      <a:accent2>
        <a:srgbClr val="3333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4404</TotalTime>
  <Words>521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Gill Sans MT</vt:lpstr>
      <vt:lpstr>Times New Roman</vt:lpstr>
      <vt:lpstr>Verdana</vt:lpstr>
      <vt:lpstr>Default Design</vt:lpstr>
      <vt:lpstr>Peer Computing Expert Training Lesson 4  Peer mentor’s role and effective feedback</vt:lpstr>
      <vt:lpstr>Peer Mentor Roles</vt:lpstr>
      <vt:lpstr>Peer Mentor as Mirror</vt:lpstr>
      <vt:lpstr>Effective Feedback</vt:lpstr>
      <vt:lpstr>Serving as a Mirror</vt:lpstr>
      <vt:lpstr>Being a Coach</vt:lpstr>
      <vt:lpstr>Other Roles</vt:lpstr>
      <vt:lpstr>Learning &amp; Motivation</vt:lpstr>
    </vt:vector>
  </TitlesOfParts>
  <Company>GMU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-- Choosing an Advisor</dc:title>
  <dc:creator>Jeff Offutt</dc:creator>
  <cp:lastModifiedBy>user</cp:lastModifiedBy>
  <cp:revision>171</cp:revision>
  <cp:lastPrinted>2015-08-12T13:20:19Z</cp:lastPrinted>
  <dcterms:created xsi:type="dcterms:W3CDTF">2001-09-18T20:16:12Z</dcterms:created>
  <dcterms:modified xsi:type="dcterms:W3CDTF">2017-01-28T15:11:10Z</dcterms:modified>
</cp:coreProperties>
</file>